
<file path=[Content_Types].xml><?xml version="1.0" encoding="utf-8"?>
<Types xmlns="http://schemas.openxmlformats.org/package/2006/content-types">
  <Override PartName="/ppt/diagrams/layout2.xml" ContentType="application/vnd.openxmlformats-officedocument.drawingml.diagramLayout+xml"/>
  <Default Extension="pdf" ContentType="application/pdf"/>
  <Override PartName="/ppt/slides/slide14.xml" ContentType="application/vnd.openxmlformats-officedocument.presentationml.slide+xml"/>
  <Override PartName="/ppt/slideMasters/slideMaster2.xml" ContentType="application/vnd.openxmlformats-officedocument.presentationml.slideMaster+xml"/>
  <Default Extension="rels" ContentType="application/vnd.openxmlformats-package.relationships+xml"/>
  <Override PartName="/ppt/diagrams/colors1.xml" ContentType="application/vnd.openxmlformats-officedocument.drawingml.diagramColors+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diagrams/layout1.xml" ContentType="application/vnd.openxmlformats-officedocument.drawingml.diagramLayout+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Layouts/slideLayout15.xml" ContentType="application/vnd.openxmlformats-officedocument.presentationml.slideLayout+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theme/theme5.xml" ContentType="application/vnd.openxmlformats-officedocument.theme+xml"/>
  <Override PartName="/ppt/slides/slide26.xml" ContentType="application/vnd.openxmlformats-officedocument.presentationml.slide+xml"/>
  <Override PartName="/ppt/slideLayouts/slideLayout14.xml" ContentType="application/vnd.openxmlformats-officedocument.presentationml.slideLayout+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diagrams/data2.xml" ContentType="application/vnd.openxmlformats-officedocument.drawingml.diagramData+xml"/>
  <Override PartName="/ppt/slideLayouts/slideLayout3.xml" ContentType="application/vnd.openxmlformats-officedocument.presentationml.slideLayout+xml"/>
  <Override PartName="/ppt/slides/slide11.xml" ContentType="application/vnd.openxmlformats-officedocument.presentationml.slide+xml"/>
  <Override PartName="/ppt/diagrams/quickStyle2.xml" ContentType="application/vnd.openxmlformats-officedocument.drawingml.diagramStyle+xml"/>
  <Override PartName="/ppt/notesSlides/notesSlide5.xml" ContentType="application/vnd.openxmlformats-officedocument.presentationml.notesSlide+xml"/>
  <Override PartName="/ppt/theme/theme4.xml" ContentType="application/vnd.openxmlformats-officedocument.them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diagrams/data1.xml" ContentType="application/vnd.openxmlformats-officedocument.drawingml.diagramData+xml"/>
  <Override PartName="/ppt/slides/slide10.xml" ContentType="application/vnd.openxmlformats-officedocument.presentationml.slide+xml"/>
  <Override PartName="/docProps/app.xml" ContentType="application/vnd.openxmlformats-officedocument.extended-properties+xml"/>
  <Override PartName="/ppt/notesSlides/notesSlide4.xml" ContentType="application/vnd.openxmlformats-officedocument.presentationml.notesSlide+xml"/>
  <Override PartName="/ppt/diagrams/quickStyle1.xml" ContentType="application/vnd.openxmlformats-officedocument.drawingml.diagramStyl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slideMasters/slideMaster4.xml" ContentType="application/vnd.openxmlformats-officedocument.presentationml.slideMaster+xml"/>
  <Default Extension="jpeg" ContentType="image/jpeg"/>
  <Override PartName="/ppt/viewProps.xml" ContentType="application/vnd.openxmlformats-officedocument.presentationml.viewProps+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Override PartName="/ppt/diagrams/colors2.xml" ContentType="application/vnd.openxmlformats-officedocument.drawingml.diagramColors+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Default Extension="gif" ContentType="image/gif"/>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 r:id="rId2"/>
    <p:sldMasterId r:id="rId3"/>
    <p:sldMasterId r:id="rId4"/>
  </p:sldMasterIdLst>
  <p:notesMasterIdLst>
    <p:notesMasterId r:id="rId41"/>
  </p:notesMasterIdLst>
  <p:sldIdLst>
    <p:sldId id="256" r:id="rId5"/>
    <p:sldId id="259" r:id="rId6"/>
    <p:sldId id="260" r:id="rId7"/>
    <p:sldId id="257" r:id="rId8"/>
    <p:sldId id="258" r:id="rId9"/>
    <p:sldId id="261" r:id="rId10"/>
    <p:sldId id="268" r:id="rId11"/>
    <p:sldId id="262" r:id="rId12"/>
    <p:sldId id="273" r:id="rId13"/>
    <p:sldId id="270" r:id="rId14"/>
    <p:sldId id="271" r:id="rId15"/>
    <p:sldId id="269" r:id="rId16"/>
    <p:sldId id="272" r:id="rId17"/>
    <p:sldId id="263" r:id="rId18"/>
    <p:sldId id="267" r:id="rId19"/>
    <p:sldId id="277" r:id="rId20"/>
    <p:sldId id="264" r:id="rId21"/>
    <p:sldId id="275" r:id="rId22"/>
    <p:sldId id="287" r:id="rId23"/>
    <p:sldId id="276" r:id="rId24"/>
    <p:sldId id="265" r:id="rId25"/>
    <p:sldId id="266" r:id="rId26"/>
    <p:sldId id="278" r:id="rId27"/>
    <p:sldId id="281" r:id="rId28"/>
    <p:sldId id="282" r:id="rId29"/>
    <p:sldId id="283" r:id="rId30"/>
    <p:sldId id="280" r:id="rId31"/>
    <p:sldId id="286" r:id="rId32"/>
    <p:sldId id="285" r:id="rId33"/>
    <p:sldId id="279" r:id="rId34"/>
    <p:sldId id="288" r:id="rId35"/>
    <p:sldId id="289" r:id="rId36"/>
    <p:sldId id="290" r:id="rId37"/>
    <p:sldId id="291" r:id="rId38"/>
    <p:sldId id="292" r:id="rId39"/>
    <p:sldId id="284" r:id="rId40"/>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232E58"/>
    <a:srgbClr val="26335B"/>
    <a:srgbClr val="1A2753"/>
    <a:srgbClr val="474015"/>
    <a:srgbClr val="3C76B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p:restoredLeft sz="15454" autoAdjust="0"/>
    <p:restoredTop sz="94660"/>
  </p:normalViewPr>
  <p:slideViewPr>
    <p:cSldViewPr snapToObjects="1">
      <p:cViewPr varScale="1">
        <p:scale>
          <a:sx n="92" d="100"/>
          <a:sy n="92" d="100"/>
        </p:scale>
        <p:origin x="-616"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CECE26-C0A5-6A4C-A4E4-CEFF792EA8AF}" type="doc">
      <dgm:prSet loTypeId="urn:microsoft.com/office/officeart/2005/8/layout/chevron2" loCatId="process" qsTypeId="urn:microsoft.com/office/officeart/2005/8/quickstyle/simple4" qsCatId="simple" csTypeId="urn:microsoft.com/office/officeart/2005/8/colors/accent1_2" csCatId="accent1" phldr="1"/>
      <dgm:spPr/>
      <dgm:t>
        <a:bodyPr/>
        <a:lstStyle/>
        <a:p>
          <a:endParaRPr lang="en-US"/>
        </a:p>
      </dgm:t>
    </dgm:pt>
    <dgm:pt modelId="{B73BF692-B8A7-034F-86EA-35C626BB186F}">
      <dgm:prSet phldrT="[Text]" custT="1"/>
      <dgm:spPr/>
      <dgm:t>
        <a:bodyPr/>
        <a:lstStyle/>
        <a:p>
          <a:r>
            <a:rPr lang="en-US" sz="1200" b="1" dirty="0" smtClean="0"/>
            <a:t>Fundamental Science</a:t>
          </a:r>
          <a:endParaRPr lang="en-US" sz="1200" b="1" dirty="0"/>
        </a:p>
      </dgm:t>
    </dgm:pt>
    <dgm:pt modelId="{82CFFBB6-41A1-034E-B144-418F0AB76C99}" type="parTrans" cxnId="{D127D972-7834-1047-B4B4-8EB1FF3E60EF}">
      <dgm:prSet/>
      <dgm:spPr/>
      <dgm:t>
        <a:bodyPr/>
        <a:lstStyle/>
        <a:p>
          <a:endParaRPr lang="en-US"/>
        </a:p>
      </dgm:t>
    </dgm:pt>
    <dgm:pt modelId="{EBDE037D-E64F-1C41-8DDD-EB0DE5A40B14}" type="sibTrans" cxnId="{D127D972-7834-1047-B4B4-8EB1FF3E60EF}">
      <dgm:prSet/>
      <dgm:spPr/>
      <dgm:t>
        <a:bodyPr/>
        <a:lstStyle/>
        <a:p>
          <a:endParaRPr lang="en-US"/>
        </a:p>
      </dgm:t>
    </dgm:pt>
    <dgm:pt modelId="{E27B15E8-7970-5647-9C6C-6A22C8652731}">
      <dgm:prSet phldrT="[Text]"/>
      <dgm:spPr/>
      <dgm:t>
        <a:bodyPr/>
        <a:lstStyle/>
        <a:p>
          <a:r>
            <a:rPr lang="en-US" dirty="0" smtClean="0"/>
            <a:t>Understanding physical processes</a:t>
          </a:r>
          <a:endParaRPr lang="en-US" dirty="0"/>
        </a:p>
      </dgm:t>
    </dgm:pt>
    <dgm:pt modelId="{67D6B47C-FDEB-9948-8108-BE11B3F80906}" type="parTrans" cxnId="{C526DF7E-9033-6846-A299-0D053A8059EB}">
      <dgm:prSet/>
      <dgm:spPr/>
      <dgm:t>
        <a:bodyPr/>
        <a:lstStyle/>
        <a:p>
          <a:endParaRPr lang="en-US"/>
        </a:p>
      </dgm:t>
    </dgm:pt>
    <dgm:pt modelId="{2B7546A9-0FAD-2746-BD8A-BEA48D52BE81}" type="sibTrans" cxnId="{C526DF7E-9033-6846-A299-0D053A8059EB}">
      <dgm:prSet/>
      <dgm:spPr/>
      <dgm:t>
        <a:bodyPr/>
        <a:lstStyle/>
        <a:p>
          <a:endParaRPr lang="en-US"/>
        </a:p>
      </dgm:t>
    </dgm:pt>
    <dgm:pt modelId="{D9ADF0F2-6FE1-AA40-8DFE-5452360451EB}">
      <dgm:prSet phldrT="[Text]"/>
      <dgm:spPr/>
      <dgm:t>
        <a:bodyPr/>
        <a:lstStyle/>
        <a:p>
          <a:r>
            <a:rPr lang="en-US" dirty="0" smtClean="0"/>
            <a:t>Forecasting occurrence of events</a:t>
          </a:r>
          <a:endParaRPr lang="en-US" dirty="0"/>
        </a:p>
      </dgm:t>
    </dgm:pt>
    <dgm:pt modelId="{C8B6DD20-AB2E-3545-937C-921EE9534F0A}" type="parTrans" cxnId="{C58449CC-46BA-1A4B-BCC7-AC6F38733B7C}">
      <dgm:prSet/>
      <dgm:spPr/>
      <dgm:t>
        <a:bodyPr/>
        <a:lstStyle/>
        <a:p>
          <a:endParaRPr lang="en-US"/>
        </a:p>
      </dgm:t>
    </dgm:pt>
    <dgm:pt modelId="{CB9A21F3-4996-E54C-BF71-B363BEAFC761}" type="sibTrans" cxnId="{C58449CC-46BA-1A4B-BCC7-AC6F38733B7C}">
      <dgm:prSet/>
      <dgm:spPr/>
      <dgm:t>
        <a:bodyPr/>
        <a:lstStyle/>
        <a:p>
          <a:endParaRPr lang="en-US"/>
        </a:p>
      </dgm:t>
    </dgm:pt>
    <dgm:pt modelId="{49874B5F-2CBF-684E-A4AE-846FB5A0F3E6}">
      <dgm:prSet phldrT="[Text]" custT="1"/>
      <dgm:spPr/>
      <dgm:t>
        <a:bodyPr/>
        <a:lstStyle/>
        <a:p>
          <a:r>
            <a:rPr lang="en-US" sz="1200" b="1" dirty="0" smtClean="0"/>
            <a:t>Applied Science</a:t>
          </a:r>
        </a:p>
      </dgm:t>
    </dgm:pt>
    <dgm:pt modelId="{A3D750C9-9FC6-F647-832D-89D023FCB641}" type="parTrans" cxnId="{72477863-725F-9A48-A2FD-D19E8A244122}">
      <dgm:prSet/>
      <dgm:spPr/>
      <dgm:t>
        <a:bodyPr/>
        <a:lstStyle/>
        <a:p>
          <a:endParaRPr lang="en-US"/>
        </a:p>
      </dgm:t>
    </dgm:pt>
    <dgm:pt modelId="{2A5FCCD9-F8C5-6647-BBED-8FC3BA57FE60}" type="sibTrans" cxnId="{72477863-725F-9A48-A2FD-D19E8A244122}">
      <dgm:prSet/>
      <dgm:spPr/>
      <dgm:t>
        <a:bodyPr/>
        <a:lstStyle/>
        <a:p>
          <a:endParaRPr lang="en-US"/>
        </a:p>
      </dgm:t>
    </dgm:pt>
    <dgm:pt modelId="{17E57E96-467A-FD46-A5EF-7E5FB37591F2}">
      <dgm:prSet phldrT="[Text]"/>
      <dgm:spPr/>
      <dgm:t>
        <a:bodyPr/>
        <a:lstStyle/>
        <a:p>
          <a:r>
            <a:rPr lang="en-US" dirty="0" smtClean="0"/>
            <a:t>Vulnerability assessment </a:t>
          </a:r>
          <a:endParaRPr lang="en-US" dirty="0"/>
        </a:p>
      </dgm:t>
    </dgm:pt>
    <dgm:pt modelId="{E0A20A9C-E6B3-1D4E-A87A-37BB06BD7A15}" type="parTrans" cxnId="{FC4B8B7A-0B25-6B44-B23B-1C374036891F}">
      <dgm:prSet/>
      <dgm:spPr/>
      <dgm:t>
        <a:bodyPr/>
        <a:lstStyle/>
        <a:p>
          <a:endParaRPr lang="en-US"/>
        </a:p>
      </dgm:t>
    </dgm:pt>
    <dgm:pt modelId="{0F3AAAB2-15AA-644E-BD9F-0EC2B7B7366C}" type="sibTrans" cxnId="{FC4B8B7A-0B25-6B44-B23B-1C374036891F}">
      <dgm:prSet/>
      <dgm:spPr/>
      <dgm:t>
        <a:bodyPr/>
        <a:lstStyle/>
        <a:p>
          <a:endParaRPr lang="en-US"/>
        </a:p>
      </dgm:t>
    </dgm:pt>
    <dgm:pt modelId="{6047E8D0-6B28-6B4D-AABB-4FB16C989FA7}">
      <dgm:prSet phldrT="[Text]" custT="1"/>
      <dgm:spPr/>
      <dgm:t>
        <a:bodyPr/>
        <a:lstStyle/>
        <a:p>
          <a:r>
            <a:rPr lang="en-US" sz="1200" b="1" dirty="0" smtClean="0"/>
            <a:t>Decision Makers</a:t>
          </a:r>
        </a:p>
      </dgm:t>
    </dgm:pt>
    <dgm:pt modelId="{75C49CB0-7A55-364B-8546-EF5003714FB8}" type="parTrans" cxnId="{79BD213C-06CF-6C49-89E0-DFB8D3586854}">
      <dgm:prSet/>
      <dgm:spPr/>
      <dgm:t>
        <a:bodyPr/>
        <a:lstStyle/>
        <a:p>
          <a:endParaRPr lang="en-US"/>
        </a:p>
      </dgm:t>
    </dgm:pt>
    <dgm:pt modelId="{089D8D3B-EA5D-5748-8015-E71A36217152}" type="sibTrans" cxnId="{79BD213C-06CF-6C49-89E0-DFB8D3586854}">
      <dgm:prSet/>
      <dgm:spPr/>
      <dgm:t>
        <a:bodyPr/>
        <a:lstStyle/>
        <a:p>
          <a:endParaRPr lang="en-US"/>
        </a:p>
      </dgm:t>
    </dgm:pt>
    <dgm:pt modelId="{0CA5E8F6-CEF0-C347-890C-6DAC5460004A}">
      <dgm:prSet phldrT="[Text]"/>
      <dgm:spPr/>
      <dgm:t>
        <a:bodyPr/>
        <a:lstStyle/>
        <a:p>
          <a:r>
            <a:rPr lang="en-US" dirty="0" smtClean="0"/>
            <a:t>Prevention actions</a:t>
          </a:r>
          <a:endParaRPr lang="en-US" dirty="0"/>
        </a:p>
      </dgm:t>
    </dgm:pt>
    <dgm:pt modelId="{FA44384C-BC4F-C447-9002-1A7BA47D86D9}" type="parTrans" cxnId="{E5753C2C-422F-C34F-8C2A-C2F002824CA5}">
      <dgm:prSet/>
      <dgm:spPr/>
      <dgm:t>
        <a:bodyPr/>
        <a:lstStyle/>
        <a:p>
          <a:endParaRPr lang="en-US"/>
        </a:p>
      </dgm:t>
    </dgm:pt>
    <dgm:pt modelId="{17E5BA9D-5558-B940-965A-C13E808A0D6C}" type="sibTrans" cxnId="{E5753C2C-422F-C34F-8C2A-C2F002824CA5}">
      <dgm:prSet/>
      <dgm:spPr/>
      <dgm:t>
        <a:bodyPr/>
        <a:lstStyle/>
        <a:p>
          <a:endParaRPr lang="en-US"/>
        </a:p>
      </dgm:t>
    </dgm:pt>
    <dgm:pt modelId="{F11AF114-B150-E244-A9EC-721E26157B7C}">
      <dgm:prSet phldrT="[Text]"/>
      <dgm:spPr/>
      <dgm:t>
        <a:bodyPr/>
        <a:lstStyle/>
        <a:p>
          <a:r>
            <a:rPr lang="en-US" dirty="0" smtClean="0"/>
            <a:t>Disaster management</a:t>
          </a:r>
          <a:endParaRPr lang="en-US" dirty="0"/>
        </a:p>
      </dgm:t>
    </dgm:pt>
    <dgm:pt modelId="{DA574F4E-1047-DC49-B18B-AEFF7D86989B}" type="parTrans" cxnId="{D1AEA9DD-C6E2-1749-B642-379DF27ADA09}">
      <dgm:prSet/>
      <dgm:spPr/>
      <dgm:t>
        <a:bodyPr/>
        <a:lstStyle/>
        <a:p>
          <a:endParaRPr lang="en-US"/>
        </a:p>
      </dgm:t>
    </dgm:pt>
    <dgm:pt modelId="{437E443B-900F-A647-B00D-A50D65234810}" type="sibTrans" cxnId="{D1AEA9DD-C6E2-1749-B642-379DF27ADA09}">
      <dgm:prSet/>
      <dgm:spPr/>
      <dgm:t>
        <a:bodyPr/>
        <a:lstStyle/>
        <a:p>
          <a:endParaRPr lang="en-US"/>
        </a:p>
      </dgm:t>
    </dgm:pt>
    <dgm:pt modelId="{76963BF6-B8EB-1245-A724-9956A120B00E}">
      <dgm:prSet phldrT="[Text]"/>
      <dgm:spPr/>
      <dgm:t>
        <a:bodyPr/>
        <a:lstStyle/>
        <a:p>
          <a:r>
            <a:rPr lang="en-US" dirty="0" smtClean="0"/>
            <a:t>Monitoring (implementing data infrastructures)</a:t>
          </a:r>
          <a:endParaRPr lang="en-US" dirty="0"/>
        </a:p>
      </dgm:t>
    </dgm:pt>
    <dgm:pt modelId="{FA6642A7-ED11-B448-879B-92D767D87994}" type="parTrans" cxnId="{A3814A87-15ED-924C-A3AB-056513C8298E}">
      <dgm:prSet/>
      <dgm:spPr/>
      <dgm:t>
        <a:bodyPr/>
        <a:lstStyle/>
        <a:p>
          <a:endParaRPr lang="en-US"/>
        </a:p>
      </dgm:t>
    </dgm:pt>
    <dgm:pt modelId="{4F5C4209-A8E2-9942-AE39-70D3B8FE91E2}" type="sibTrans" cxnId="{A3814A87-15ED-924C-A3AB-056513C8298E}">
      <dgm:prSet/>
      <dgm:spPr/>
      <dgm:t>
        <a:bodyPr/>
        <a:lstStyle/>
        <a:p>
          <a:endParaRPr lang="en-US"/>
        </a:p>
      </dgm:t>
    </dgm:pt>
    <dgm:pt modelId="{F258B1EC-DDBD-A241-BB54-E54C95D2DD6C}">
      <dgm:prSet phldrT="[Text]"/>
      <dgm:spPr/>
      <dgm:t>
        <a:bodyPr/>
        <a:lstStyle/>
        <a:p>
          <a:r>
            <a:rPr lang="en-US" dirty="0" smtClean="0"/>
            <a:t>Risk assessment and m</a:t>
          </a:r>
          <a:r>
            <a:rPr lang="en-US" dirty="0" smtClean="0"/>
            <a:t>itigation</a:t>
          </a:r>
          <a:endParaRPr lang="en-US" dirty="0"/>
        </a:p>
      </dgm:t>
    </dgm:pt>
    <dgm:pt modelId="{A4FDBDBD-D252-F949-BE44-FB97F476FE8E}" type="parTrans" cxnId="{81995938-953F-F546-BCC0-FF9D80210D15}">
      <dgm:prSet/>
      <dgm:spPr/>
      <dgm:t>
        <a:bodyPr/>
        <a:lstStyle/>
        <a:p>
          <a:endParaRPr lang="en-US"/>
        </a:p>
      </dgm:t>
    </dgm:pt>
    <dgm:pt modelId="{FC1D56C3-7AD7-0040-B791-1A57BC0A627B}" type="sibTrans" cxnId="{81995938-953F-F546-BCC0-FF9D80210D15}">
      <dgm:prSet/>
      <dgm:spPr/>
      <dgm:t>
        <a:bodyPr/>
        <a:lstStyle/>
        <a:p>
          <a:endParaRPr lang="en-US"/>
        </a:p>
      </dgm:t>
    </dgm:pt>
    <dgm:pt modelId="{FC3D34C6-0140-424D-AD06-510FC42FB7E6}">
      <dgm:prSet phldrT="[Text]"/>
      <dgm:spPr/>
      <dgm:t>
        <a:bodyPr/>
        <a:lstStyle/>
        <a:p>
          <a:r>
            <a:rPr lang="en-US" dirty="0" smtClean="0"/>
            <a:t>Emergency management &amp; planning </a:t>
          </a:r>
          <a:endParaRPr lang="en-US" dirty="0"/>
        </a:p>
      </dgm:t>
    </dgm:pt>
    <dgm:pt modelId="{B0466A8B-86A0-6649-A877-BD8BD3247E99}" type="parTrans" cxnId="{F762EBA5-595C-8848-AFB2-0580877793DB}">
      <dgm:prSet/>
      <dgm:spPr/>
      <dgm:t>
        <a:bodyPr/>
        <a:lstStyle/>
        <a:p>
          <a:endParaRPr lang="en-US"/>
        </a:p>
      </dgm:t>
    </dgm:pt>
    <dgm:pt modelId="{D49E2DD7-682B-5A41-B060-DEB1709D006F}" type="sibTrans" cxnId="{F762EBA5-595C-8848-AFB2-0580877793DB}">
      <dgm:prSet/>
      <dgm:spPr/>
      <dgm:t>
        <a:bodyPr/>
        <a:lstStyle/>
        <a:p>
          <a:endParaRPr lang="en-US"/>
        </a:p>
      </dgm:t>
    </dgm:pt>
    <dgm:pt modelId="{8AFB48BC-433F-2E4E-9285-EC739AD6783B}">
      <dgm:prSet custT="1"/>
      <dgm:spPr/>
      <dgm:t>
        <a:bodyPr/>
        <a:lstStyle/>
        <a:p>
          <a:r>
            <a:rPr lang="en-US" sz="1200" b="1" dirty="0" smtClean="0"/>
            <a:t>Society and local communities</a:t>
          </a:r>
        </a:p>
      </dgm:t>
    </dgm:pt>
    <dgm:pt modelId="{9B27F86B-2C35-0941-9AD1-A5873AA5EE5C}" type="parTrans" cxnId="{7E3D4CCF-7B94-6E4E-9298-5ADAC67AE75D}">
      <dgm:prSet/>
      <dgm:spPr/>
      <dgm:t>
        <a:bodyPr/>
        <a:lstStyle/>
        <a:p>
          <a:endParaRPr lang="en-US"/>
        </a:p>
      </dgm:t>
    </dgm:pt>
    <dgm:pt modelId="{072F4A93-BDAA-2141-B7FA-4C3634FF3ADF}" type="sibTrans" cxnId="{7E3D4CCF-7B94-6E4E-9298-5ADAC67AE75D}">
      <dgm:prSet/>
      <dgm:spPr/>
      <dgm:t>
        <a:bodyPr/>
        <a:lstStyle/>
        <a:p>
          <a:endParaRPr lang="en-US"/>
        </a:p>
      </dgm:t>
    </dgm:pt>
    <dgm:pt modelId="{56FB81E4-A162-9D48-A55D-A0F1E5EA7C27}">
      <dgm:prSet/>
      <dgm:spPr/>
      <dgm:t>
        <a:bodyPr/>
        <a:lstStyle/>
        <a:p>
          <a:r>
            <a:rPr lang="en-US" dirty="0" smtClean="0"/>
            <a:t>Increasing Resilience to natural hazards</a:t>
          </a:r>
          <a:endParaRPr lang="en-US" dirty="0"/>
        </a:p>
      </dgm:t>
    </dgm:pt>
    <dgm:pt modelId="{3678EE4B-74BB-314B-9BDA-E580CBC273CA}" type="parTrans" cxnId="{3E20F95D-F143-DA42-AB7E-87BE8A4EBA6A}">
      <dgm:prSet/>
      <dgm:spPr/>
      <dgm:t>
        <a:bodyPr/>
        <a:lstStyle/>
        <a:p>
          <a:endParaRPr lang="en-US"/>
        </a:p>
      </dgm:t>
    </dgm:pt>
    <dgm:pt modelId="{2A532340-668E-4B41-B13F-4BDA037FDAF9}" type="sibTrans" cxnId="{3E20F95D-F143-DA42-AB7E-87BE8A4EBA6A}">
      <dgm:prSet/>
      <dgm:spPr/>
      <dgm:t>
        <a:bodyPr/>
        <a:lstStyle/>
        <a:p>
          <a:endParaRPr lang="en-US"/>
        </a:p>
      </dgm:t>
    </dgm:pt>
    <dgm:pt modelId="{F6227883-238A-A64E-A441-C1DEF307FD75}">
      <dgm:prSet/>
      <dgm:spPr/>
      <dgm:t>
        <a:bodyPr/>
        <a:lstStyle/>
        <a:p>
          <a:r>
            <a:rPr lang="en-US" dirty="0" smtClean="0"/>
            <a:t>Education &amp; Training </a:t>
          </a:r>
          <a:endParaRPr lang="en-US" dirty="0"/>
        </a:p>
      </dgm:t>
    </dgm:pt>
    <dgm:pt modelId="{FCDBC022-CE43-3149-AF67-C0E65867D34E}" type="parTrans" cxnId="{4172A15A-104C-2E48-A467-91ABD4814F67}">
      <dgm:prSet/>
      <dgm:spPr/>
      <dgm:t>
        <a:bodyPr/>
        <a:lstStyle/>
        <a:p>
          <a:endParaRPr lang="en-US"/>
        </a:p>
      </dgm:t>
    </dgm:pt>
    <dgm:pt modelId="{0C022A9F-17D3-1C42-8616-37E952E9BE88}" type="sibTrans" cxnId="{4172A15A-104C-2E48-A467-91ABD4814F67}">
      <dgm:prSet/>
      <dgm:spPr/>
      <dgm:t>
        <a:bodyPr/>
        <a:lstStyle/>
        <a:p>
          <a:endParaRPr lang="en-US"/>
        </a:p>
      </dgm:t>
    </dgm:pt>
    <dgm:pt modelId="{BDBD9942-BA1D-9849-98BE-18CE82DADCDF}">
      <dgm:prSet/>
      <dgm:spPr/>
      <dgm:t>
        <a:bodyPr/>
        <a:lstStyle/>
        <a:p>
          <a:r>
            <a:rPr lang="en-US" dirty="0" smtClean="0"/>
            <a:t>Outreach and dissemination </a:t>
          </a:r>
          <a:endParaRPr lang="en-US" dirty="0"/>
        </a:p>
      </dgm:t>
    </dgm:pt>
    <dgm:pt modelId="{8D07C8E5-2E22-854E-8B26-6F03D73FB08C}" type="parTrans" cxnId="{8276638C-25AD-C840-BEB1-264A70ACCD20}">
      <dgm:prSet/>
      <dgm:spPr/>
      <dgm:t>
        <a:bodyPr/>
        <a:lstStyle/>
        <a:p>
          <a:endParaRPr lang="en-US"/>
        </a:p>
      </dgm:t>
    </dgm:pt>
    <dgm:pt modelId="{F1CF78E7-C52C-3143-932C-2BEE5A2ED5D2}" type="sibTrans" cxnId="{8276638C-25AD-C840-BEB1-264A70ACCD20}">
      <dgm:prSet/>
      <dgm:spPr/>
      <dgm:t>
        <a:bodyPr/>
        <a:lstStyle/>
        <a:p>
          <a:endParaRPr lang="en-US"/>
        </a:p>
      </dgm:t>
    </dgm:pt>
    <dgm:pt modelId="{58185C79-4F67-8341-B7AC-BB145BAA025E}">
      <dgm:prSet phldrT="[Text]"/>
      <dgm:spPr/>
      <dgm:t>
        <a:bodyPr/>
        <a:lstStyle/>
        <a:p>
          <a:r>
            <a:rPr lang="en-US" dirty="0" smtClean="0"/>
            <a:t>Hazard Assessment</a:t>
          </a:r>
          <a:endParaRPr lang="en-US" dirty="0"/>
        </a:p>
      </dgm:t>
    </dgm:pt>
    <dgm:pt modelId="{454C4198-B445-5E45-A6C9-58C472C92F17}" type="parTrans" cxnId="{D641DCD7-8D31-5844-82EE-7E23B7EA36DC}">
      <dgm:prSet/>
      <dgm:spPr/>
      <dgm:t>
        <a:bodyPr/>
        <a:lstStyle/>
        <a:p>
          <a:endParaRPr lang="en-US"/>
        </a:p>
      </dgm:t>
    </dgm:pt>
    <dgm:pt modelId="{4D30CCBB-D042-7C46-B710-08D3DDA62D6E}" type="sibTrans" cxnId="{D641DCD7-8D31-5844-82EE-7E23B7EA36DC}">
      <dgm:prSet/>
      <dgm:spPr/>
      <dgm:t>
        <a:bodyPr/>
        <a:lstStyle/>
        <a:p>
          <a:endParaRPr lang="en-US"/>
        </a:p>
      </dgm:t>
    </dgm:pt>
    <dgm:pt modelId="{E580FF16-28B7-D445-9265-DDFD81AFE98D}" type="pres">
      <dgm:prSet presAssocID="{FCCECE26-C0A5-6A4C-A4E4-CEFF792EA8AF}" presName="linearFlow" presStyleCnt="0">
        <dgm:presLayoutVars>
          <dgm:dir/>
          <dgm:animLvl val="lvl"/>
          <dgm:resizeHandles val="exact"/>
        </dgm:presLayoutVars>
      </dgm:prSet>
      <dgm:spPr/>
    </dgm:pt>
    <dgm:pt modelId="{56106595-1FC6-3A49-8750-4E6FDC4B5603}" type="pres">
      <dgm:prSet presAssocID="{B73BF692-B8A7-034F-86EA-35C626BB186F}" presName="composite" presStyleCnt="0"/>
      <dgm:spPr/>
    </dgm:pt>
    <dgm:pt modelId="{588A69F4-545F-A849-9798-37BC27144DDC}" type="pres">
      <dgm:prSet presAssocID="{B73BF692-B8A7-034F-86EA-35C626BB186F}" presName="parentText" presStyleLbl="alignNode1" presStyleIdx="0" presStyleCnt="4">
        <dgm:presLayoutVars>
          <dgm:chMax val="1"/>
          <dgm:bulletEnabled val="1"/>
        </dgm:presLayoutVars>
      </dgm:prSet>
      <dgm:spPr/>
    </dgm:pt>
    <dgm:pt modelId="{E748D3E0-F97E-634D-8CA9-9EB65D7EA59D}" type="pres">
      <dgm:prSet presAssocID="{B73BF692-B8A7-034F-86EA-35C626BB186F}" presName="descendantText" presStyleLbl="alignAcc1" presStyleIdx="0" presStyleCnt="4">
        <dgm:presLayoutVars>
          <dgm:bulletEnabled val="1"/>
        </dgm:presLayoutVars>
      </dgm:prSet>
      <dgm:spPr/>
      <dgm:t>
        <a:bodyPr/>
        <a:lstStyle/>
        <a:p>
          <a:endParaRPr lang="en-US"/>
        </a:p>
      </dgm:t>
    </dgm:pt>
    <dgm:pt modelId="{6FA01961-0491-1542-9926-35F9F45744CB}" type="pres">
      <dgm:prSet presAssocID="{EBDE037D-E64F-1C41-8DDD-EB0DE5A40B14}" presName="sp" presStyleCnt="0"/>
      <dgm:spPr/>
    </dgm:pt>
    <dgm:pt modelId="{62383434-BADD-3041-BBAD-A2E8E75DCC54}" type="pres">
      <dgm:prSet presAssocID="{49874B5F-2CBF-684E-A4AE-846FB5A0F3E6}" presName="composite" presStyleCnt="0"/>
      <dgm:spPr/>
    </dgm:pt>
    <dgm:pt modelId="{71DCDCC0-5285-E947-930B-80DB23AB1DFB}" type="pres">
      <dgm:prSet presAssocID="{49874B5F-2CBF-684E-A4AE-846FB5A0F3E6}" presName="parentText" presStyleLbl="alignNode1" presStyleIdx="1" presStyleCnt="4">
        <dgm:presLayoutVars>
          <dgm:chMax val="1"/>
          <dgm:bulletEnabled val="1"/>
        </dgm:presLayoutVars>
      </dgm:prSet>
      <dgm:spPr/>
    </dgm:pt>
    <dgm:pt modelId="{029B40C1-8F94-2A41-AC49-EA0FC4010B68}" type="pres">
      <dgm:prSet presAssocID="{49874B5F-2CBF-684E-A4AE-846FB5A0F3E6}" presName="descendantText" presStyleLbl="alignAcc1" presStyleIdx="1" presStyleCnt="4">
        <dgm:presLayoutVars>
          <dgm:bulletEnabled val="1"/>
        </dgm:presLayoutVars>
      </dgm:prSet>
      <dgm:spPr/>
      <dgm:t>
        <a:bodyPr/>
        <a:lstStyle/>
        <a:p>
          <a:endParaRPr lang="en-US"/>
        </a:p>
      </dgm:t>
    </dgm:pt>
    <dgm:pt modelId="{7C22CF7E-6579-6B45-817D-AFA5FAC79E4D}" type="pres">
      <dgm:prSet presAssocID="{2A5FCCD9-F8C5-6647-BBED-8FC3BA57FE60}" presName="sp" presStyleCnt="0"/>
      <dgm:spPr/>
    </dgm:pt>
    <dgm:pt modelId="{33DAEC0E-BBDD-AA4A-8F76-36248BB0EEAE}" type="pres">
      <dgm:prSet presAssocID="{6047E8D0-6B28-6B4D-AABB-4FB16C989FA7}" presName="composite" presStyleCnt="0"/>
      <dgm:spPr/>
    </dgm:pt>
    <dgm:pt modelId="{EC281E59-B204-584F-B849-36EC6770E969}" type="pres">
      <dgm:prSet presAssocID="{6047E8D0-6B28-6B4D-AABB-4FB16C989FA7}" presName="parentText" presStyleLbl="alignNode1" presStyleIdx="2" presStyleCnt="4">
        <dgm:presLayoutVars>
          <dgm:chMax val="1"/>
          <dgm:bulletEnabled val="1"/>
        </dgm:presLayoutVars>
      </dgm:prSet>
      <dgm:spPr/>
    </dgm:pt>
    <dgm:pt modelId="{0FC5F3BA-11B7-2A40-B850-1DBCDDAA1257}" type="pres">
      <dgm:prSet presAssocID="{6047E8D0-6B28-6B4D-AABB-4FB16C989FA7}" presName="descendantText" presStyleLbl="alignAcc1" presStyleIdx="2" presStyleCnt="4">
        <dgm:presLayoutVars>
          <dgm:bulletEnabled val="1"/>
        </dgm:presLayoutVars>
      </dgm:prSet>
      <dgm:spPr/>
      <dgm:t>
        <a:bodyPr/>
        <a:lstStyle/>
        <a:p>
          <a:endParaRPr lang="en-US"/>
        </a:p>
      </dgm:t>
    </dgm:pt>
    <dgm:pt modelId="{27A93C33-BF52-724B-B2AB-CD608E6D21AC}" type="pres">
      <dgm:prSet presAssocID="{089D8D3B-EA5D-5748-8015-E71A36217152}" presName="sp" presStyleCnt="0"/>
      <dgm:spPr/>
    </dgm:pt>
    <dgm:pt modelId="{073C198D-F822-1841-855F-79189DCFA64C}" type="pres">
      <dgm:prSet presAssocID="{8AFB48BC-433F-2E4E-9285-EC739AD6783B}" presName="composite" presStyleCnt="0"/>
      <dgm:spPr/>
    </dgm:pt>
    <dgm:pt modelId="{C9CE6010-3252-AB42-AFE6-A42F71320625}" type="pres">
      <dgm:prSet presAssocID="{8AFB48BC-433F-2E4E-9285-EC739AD6783B}" presName="parentText" presStyleLbl="alignNode1" presStyleIdx="3" presStyleCnt="4">
        <dgm:presLayoutVars>
          <dgm:chMax val="1"/>
          <dgm:bulletEnabled val="1"/>
        </dgm:presLayoutVars>
      </dgm:prSet>
      <dgm:spPr/>
    </dgm:pt>
    <dgm:pt modelId="{E231E8F7-455B-B44B-B9DB-371518285E8A}" type="pres">
      <dgm:prSet presAssocID="{8AFB48BC-433F-2E4E-9285-EC739AD6783B}" presName="descendantText" presStyleLbl="alignAcc1" presStyleIdx="3" presStyleCnt="4">
        <dgm:presLayoutVars>
          <dgm:bulletEnabled val="1"/>
        </dgm:presLayoutVars>
      </dgm:prSet>
      <dgm:spPr/>
    </dgm:pt>
  </dgm:ptLst>
  <dgm:cxnLst>
    <dgm:cxn modelId="{A3814A87-15ED-924C-A3AB-056513C8298E}" srcId="{B73BF692-B8A7-034F-86EA-35C626BB186F}" destId="{76963BF6-B8EB-1245-A724-9956A120B00E}" srcOrd="0" destOrd="0" parTransId="{FA6642A7-ED11-B448-879B-92D767D87994}" sibTransId="{4F5C4209-A8E2-9942-AE39-70D3B8FE91E2}"/>
    <dgm:cxn modelId="{4172A15A-104C-2E48-A467-91ABD4814F67}" srcId="{8AFB48BC-433F-2E4E-9285-EC739AD6783B}" destId="{F6227883-238A-A64E-A441-C1DEF307FD75}" srcOrd="0" destOrd="0" parTransId="{FCDBC022-CE43-3149-AF67-C0E65867D34E}" sibTransId="{0C022A9F-17D3-1C42-8616-37E952E9BE88}"/>
    <dgm:cxn modelId="{8276638C-25AD-C840-BEB1-264A70ACCD20}" srcId="{8AFB48BC-433F-2E4E-9285-EC739AD6783B}" destId="{BDBD9942-BA1D-9849-98BE-18CE82DADCDF}" srcOrd="1" destOrd="0" parTransId="{8D07C8E5-2E22-854E-8B26-6F03D73FB08C}" sibTransId="{F1CF78E7-C52C-3143-932C-2BEE5A2ED5D2}"/>
    <dgm:cxn modelId="{1AF4B07C-16E9-1540-A005-E59EB1F5CF81}" type="presOf" srcId="{FC3D34C6-0140-424D-AD06-510FC42FB7E6}" destId="{0FC5F3BA-11B7-2A40-B850-1DBCDDAA1257}" srcOrd="0" destOrd="1" presId="urn:microsoft.com/office/officeart/2005/8/layout/chevron2"/>
    <dgm:cxn modelId="{E5753C2C-422F-C34F-8C2A-C2F002824CA5}" srcId="{6047E8D0-6B28-6B4D-AABB-4FB16C989FA7}" destId="{0CA5E8F6-CEF0-C347-890C-6DAC5460004A}" srcOrd="0" destOrd="0" parTransId="{FA44384C-BC4F-C447-9002-1A7BA47D86D9}" sibTransId="{17E5BA9D-5558-B940-965A-C13E808A0D6C}"/>
    <dgm:cxn modelId="{D641DCD7-8D31-5844-82EE-7E23B7EA36DC}" srcId="{49874B5F-2CBF-684E-A4AE-846FB5A0F3E6}" destId="{58185C79-4F67-8341-B7AC-BB145BAA025E}" srcOrd="0" destOrd="0" parTransId="{454C4198-B445-5E45-A6C9-58C472C92F17}" sibTransId="{4D30CCBB-D042-7C46-B710-08D3DDA62D6E}"/>
    <dgm:cxn modelId="{6396AFEA-EA3F-9147-A939-E25E5DBF0EC4}" type="presOf" srcId="{BDBD9942-BA1D-9849-98BE-18CE82DADCDF}" destId="{E231E8F7-455B-B44B-B9DB-371518285E8A}" srcOrd="0" destOrd="1" presId="urn:microsoft.com/office/officeart/2005/8/layout/chevron2"/>
    <dgm:cxn modelId="{F5BC7151-3267-8146-9AF6-9DA3B7AC4121}" type="presOf" srcId="{6047E8D0-6B28-6B4D-AABB-4FB16C989FA7}" destId="{EC281E59-B204-584F-B849-36EC6770E969}" srcOrd="0" destOrd="0" presId="urn:microsoft.com/office/officeart/2005/8/layout/chevron2"/>
    <dgm:cxn modelId="{091D07DE-0905-4745-A040-544409EA9AFE}" type="presOf" srcId="{F11AF114-B150-E244-A9EC-721E26157B7C}" destId="{0FC5F3BA-11B7-2A40-B850-1DBCDDAA1257}" srcOrd="0" destOrd="2" presId="urn:microsoft.com/office/officeart/2005/8/layout/chevron2"/>
    <dgm:cxn modelId="{F5B8F3D3-3731-4B49-9126-66DFBE90758F}" type="presOf" srcId="{D9ADF0F2-6FE1-AA40-8DFE-5452360451EB}" destId="{E748D3E0-F97E-634D-8CA9-9EB65D7EA59D}" srcOrd="0" destOrd="2" presId="urn:microsoft.com/office/officeart/2005/8/layout/chevron2"/>
    <dgm:cxn modelId="{D1E08A3E-CF34-5549-B382-ECEE63AF792A}" type="presOf" srcId="{17E57E96-467A-FD46-A5EF-7E5FB37591F2}" destId="{029B40C1-8F94-2A41-AC49-EA0FC4010B68}" srcOrd="0" destOrd="1" presId="urn:microsoft.com/office/officeart/2005/8/layout/chevron2"/>
    <dgm:cxn modelId="{D127D972-7834-1047-B4B4-8EB1FF3E60EF}" srcId="{FCCECE26-C0A5-6A4C-A4E4-CEFF792EA8AF}" destId="{B73BF692-B8A7-034F-86EA-35C626BB186F}" srcOrd="0" destOrd="0" parTransId="{82CFFBB6-41A1-034E-B144-418F0AB76C99}" sibTransId="{EBDE037D-E64F-1C41-8DDD-EB0DE5A40B14}"/>
    <dgm:cxn modelId="{15939423-A756-8045-B3C8-BD4D70B5D4F9}" type="presOf" srcId="{56FB81E4-A162-9D48-A55D-A0F1E5EA7C27}" destId="{E231E8F7-455B-B44B-B9DB-371518285E8A}" srcOrd="0" destOrd="2" presId="urn:microsoft.com/office/officeart/2005/8/layout/chevron2"/>
    <dgm:cxn modelId="{30D56357-B7FE-AC43-8403-557C53F50DFB}" type="presOf" srcId="{49874B5F-2CBF-684E-A4AE-846FB5A0F3E6}" destId="{71DCDCC0-5285-E947-930B-80DB23AB1DFB}" srcOrd="0" destOrd="0" presId="urn:microsoft.com/office/officeart/2005/8/layout/chevron2"/>
    <dgm:cxn modelId="{72477863-725F-9A48-A2FD-D19E8A244122}" srcId="{FCCECE26-C0A5-6A4C-A4E4-CEFF792EA8AF}" destId="{49874B5F-2CBF-684E-A4AE-846FB5A0F3E6}" srcOrd="1" destOrd="0" parTransId="{A3D750C9-9FC6-F647-832D-89D023FCB641}" sibTransId="{2A5FCCD9-F8C5-6647-BBED-8FC3BA57FE60}"/>
    <dgm:cxn modelId="{F520B002-082C-F64D-B21F-C2B8DEC4EBAB}" type="presOf" srcId="{F258B1EC-DDBD-A241-BB54-E54C95D2DD6C}" destId="{029B40C1-8F94-2A41-AC49-EA0FC4010B68}" srcOrd="0" destOrd="2" presId="urn:microsoft.com/office/officeart/2005/8/layout/chevron2"/>
    <dgm:cxn modelId="{79BD213C-06CF-6C49-89E0-DFB8D3586854}" srcId="{FCCECE26-C0A5-6A4C-A4E4-CEFF792EA8AF}" destId="{6047E8D0-6B28-6B4D-AABB-4FB16C989FA7}" srcOrd="2" destOrd="0" parTransId="{75C49CB0-7A55-364B-8546-EF5003714FB8}" sibTransId="{089D8D3B-EA5D-5748-8015-E71A36217152}"/>
    <dgm:cxn modelId="{3E20F95D-F143-DA42-AB7E-87BE8A4EBA6A}" srcId="{8AFB48BC-433F-2E4E-9285-EC739AD6783B}" destId="{56FB81E4-A162-9D48-A55D-A0F1E5EA7C27}" srcOrd="2" destOrd="0" parTransId="{3678EE4B-74BB-314B-9BDA-E580CBC273CA}" sibTransId="{2A532340-668E-4B41-B13F-4BDA037FDAF9}"/>
    <dgm:cxn modelId="{F762EBA5-595C-8848-AFB2-0580877793DB}" srcId="{6047E8D0-6B28-6B4D-AABB-4FB16C989FA7}" destId="{FC3D34C6-0140-424D-AD06-510FC42FB7E6}" srcOrd="1" destOrd="0" parTransId="{B0466A8B-86A0-6649-A877-BD8BD3247E99}" sibTransId="{D49E2DD7-682B-5A41-B060-DEB1709D006F}"/>
    <dgm:cxn modelId="{FD107B5E-A7C1-2A48-BE62-B6B10BD02E59}" type="presOf" srcId="{58185C79-4F67-8341-B7AC-BB145BAA025E}" destId="{029B40C1-8F94-2A41-AC49-EA0FC4010B68}" srcOrd="0" destOrd="0" presId="urn:microsoft.com/office/officeart/2005/8/layout/chevron2"/>
    <dgm:cxn modelId="{8E3E2B60-18DF-164C-BB6E-224C66604192}" type="presOf" srcId="{E27B15E8-7970-5647-9C6C-6A22C8652731}" destId="{E748D3E0-F97E-634D-8CA9-9EB65D7EA59D}" srcOrd="0" destOrd="1" presId="urn:microsoft.com/office/officeart/2005/8/layout/chevron2"/>
    <dgm:cxn modelId="{D1AEA9DD-C6E2-1749-B642-379DF27ADA09}" srcId="{6047E8D0-6B28-6B4D-AABB-4FB16C989FA7}" destId="{F11AF114-B150-E244-A9EC-721E26157B7C}" srcOrd="2" destOrd="0" parTransId="{DA574F4E-1047-DC49-B18B-AEFF7D86989B}" sibTransId="{437E443B-900F-A647-B00D-A50D65234810}"/>
    <dgm:cxn modelId="{81995938-953F-F546-BCC0-FF9D80210D15}" srcId="{49874B5F-2CBF-684E-A4AE-846FB5A0F3E6}" destId="{F258B1EC-DDBD-A241-BB54-E54C95D2DD6C}" srcOrd="2" destOrd="0" parTransId="{A4FDBDBD-D252-F949-BE44-FB97F476FE8E}" sibTransId="{FC1D56C3-7AD7-0040-B791-1A57BC0A627B}"/>
    <dgm:cxn modelId="{4DCE1D49-E9BF-7648-B648-E3834D8A1C34}" type="presOf" srcId="{76963BF6-B8EB-1245-A724-9956A120B00E}" destId="{E748D3E0-F97E-634D-8CA9-9EB65D7EA59D}" srcOrd="0" destOrd="0" presId="urn:microsoft.com/office/officeart/2005/8/layout/chevron2"/>
    <dgm:cxn modelId="{BF7A948F-9B32-B842-8B40-D4F98EF4EC7A}" type="presOf" srcId="{F6227883-238A-A64E-A441-C1DEF307FD75}" destId="{E231E8F7-455B-B44B-B9DB-371518285E8A}" srcOrd="0" destOrd="0" presId="urn:microsoft.com/office/officeart/2005/8/layout/chevron2"/>
    <dgm:cxn modelId="{FC4B8B7A-0B25-6B44-B23B-1C374036891F}" srcId="{49874B5F-2CBF-684E-A4AE-846FB5A0F3E6}" destId="{17E57E96-467A-FD46-A5EF-7E5FB37591F2}" srcOrd="1" destOrd="0" parTransId="{E0A20A9C-E6B3-1D4E-A87A-37BB06BD7A15}" sibTransId="{0F3AAAB2-15AA-644E-BD9F-0EC2B7B7366C}"/>
    <dgm:cxn modelId="{C54466FA-1B0D-AC46-A754-CA030B0FB27F}" type="presOf" srcId="{B73BF692-B8A7-034F-86EA-35C626BB186F}" destId="{588A69F4-545F-A849-9798-37BC27144DDC}" srcOrd="0" destOrd="0" presId="urn:microsoft.com/office/officeart/2005/8/layout/chevron2"/>
    <dgm:cxn modelId="{C526DF7E-9033-6846-A299-0D053A8059EB}" srcId="{B73BF692-B8A7-034F-86EA-35C626BB186F}" destId="{E27B15E8-7970-5647-9C6C-6A22C8652731}" srcOrd="1" destOrd="0" parTransId="{67D6B47C-FDEB-9948-8108-BE11B3F80906}" sibTransId="{2B7546A9-0FAD-2746-BD8A-BEA48D52BE81}"/>
    <dgm:cxn modelId="{E3527D22-CBE2-F04B-8778-E127DEC6E956}" type="presOf" srcId="{0CA5E8F6-CEF0-C347-890C-6DAC5460004A}" destId="{0FC5F3BA-11B7-2A40-B850-1DBCDDAA1257}" srcOrd="0" destOrd="0" presId="urn:microsoft.com/office/officeart/2005/8/layout/chevron2"/>
    <dgm:cxn modelId="{C58449CC-46BA-1A4B-BCC7-AC6F38733B7C}" srcId="{B73BF692-B8A7-034F-86EA-35C626BB186F}" destId="{D9ADF0F2-6FE1-AA40-8DFE-5452360451EB}" srcOrd="2" destOrd="0" parTransId="{C8B6DD20-AB2E-3545-937C-921EE9534F0A}" sibTransId="{CB9A21F3-4996-E54C-BF71-B363BEAFC761}"/>
    <dgm:cxn modelId="{0047FB0F-C8AF-7041-BFD9-666D779807ED}" type="presOf" srcId="{FCCECE26-C0A5-6A4C-A4E4-CEFF792EA8AF}" destId="{E580FF16-28B7-D445-9265-DDFD81AFE98D}" srcOrd="0" destOrd="0" presId="urn:microsoft.com/office/officeart/2005/8/layout/chevron2"/>
    <dgm:cxn modelId="{7E3D4CCF-7B94-6E4E-9298-5ADAC67AE75D}" srcId="{FCCECE26-C0A5-6A4C-A4E4-CEFF792EA8AF}" destId="{8AFB48BC-433F-2E4E-9285-EC739AD6783B}" srcOrd="3" destOrd="0" parTransId="{9B27F86B-2C35-0941-9AD1-A5873AA5EE5C}" sibTransId="{072F4A93-BDAA-2141-B7FA-4C3634FF3ADF}"/>
    <dgm:cxn modelId="{D8D80135-202B-5249-9F90-6C95719FD54F}" type="presOf" srcId="{8AFB48BC-433F-2E4E-9285-EC739AD6783B}" destId="{C9CE6010-3252-AB42-AFE6-A42F71320625}" srcOrd="0" destOrd="0" presId="urn:microsoft.com/office/officeart/2005/8/layout/chevron2"/>
    <dgm:cxn modelId="{DAC94FDB-E13E-1848-8639-9648059F9562}" type="presParOf" srcId="{E580FF16-28B7-D445-9265-DDFD81AFE98D}" destId="{56106595-1FC6-3A49-8750-4E6FDC4B5603}" srcOrd="0" destOrd="0" presId="urn:microsoft.com/office/officeart/2005/8/layout/chevron2"/>
    <dgm:cxn modelId="{824CACB7-B4F7-0F49-9C8A-762674075465}" type="presParOf" srcId="{56106595-1FC6-3A49-8750-4E6FDC4B5603}" destId="{588A69F4-545F-A849-9798-37BC27144DDC}" srcOrd="0" destOrd="0" presId="urn:microsoft.com/office/officeart/2005/8/layout/chevron2"/>
    <dgm:cxn modelId="{678EFF1A-9745-D248-B3F1-6AB3BBE337BB}" type="presParOf" srcId="{56106595-1FC6-3A49-8750-4E6FDC4B5603}" destId="{E748D3E0-F97E-634D-8CA9-9EB65D7EA59D}" srcOrd="1" destOrd="0" presId="urn:microsoft.com/office/officeart/2005/8/layout/chevron2"/>
    <dgm:cxn modelId="{529CE5B0-3E71-B346-BBD5-05AAC3BC97E9}" type="presParOf" srcId="{E580FF16-28B7-D445-9265-DDFD81AFE98D}" destId="{6FA01961-0491-1542-9926-35F9F45744CB}" srcOrd="1" destOrd="0" presId="urn:microsoft.com/office/officeart/2005/8/layout/chevron2"/>
    <dgm:cxn modelId="{043EB8FC-E01F-524E-A4D0-B65A4A245D8A}" type="presParOf" srcId="{E580FF16-28B7-D445-9265-DDFD81AFE98D}" destId="{62383434-BADD-3041-BBAD-A2E8E75DCC54}" srcOrd="2" destOrd="0" presId="urn:microsoft.com/office/officeart/2005/8/layout/chevron2"/>
    <dgm:cxn modelId="{C064805A-64F5-9840-AFD8-E49942AC3AD9}" type="presParOf" srcId="{62383434-BADD-3041-BBAD-A2E8E75DCC54}" destId="{71DCDCC0-5285-E947-930B-80DB23AB1DFB}" srcOrd="0" destOrd="0" presId="urn:microsoft.com/office/officeart/2005/8/layout/chevron2"/>
    <dgm:cxn modelId="{B212AC0D-FC38-C441-B2C4-A1E5E4BF4078}" type="presParOf" srcId="{62383434-BADD-3041-BBAD-A2E8E75DCC54}" destId="{029B40C1-8F94-2A41-AC49-EA0FC4010B68}" srcOrd="1" destOrd="0" presId="urn:microsoft.com/office/officeart/2005/8/layout/chevron2"/>
    <dgm:cxn modelId="{2B243911-2619-0544-8EBB-C253A4C6D68A}" type="presParOf" srcId="{E580FF16-28B7-D445-9265-DDFD81AFE98D}" destId="{7C22CF7E-6579-6B45-817D-AFA5FAC79E4D}" srcOrd="3" destOrd="0" presId="urn:microsoft.com/office/officeart/2005/8/layout/chevron2"/>
    <dgm:cxn modelId="{9A9AF1AF-6A14-1541-AE06-6EF3E08B724C}" type="presParOf" srcId="{E580FF16-28B7-D445-9265-DDFD81AFE98D}" destId="{33DAEC0E-BBDD-AA4A-8F76-36248BB0EEAE}" srcOrd="4" destOrd="0" presId="urn:microsoft.com/office/officeart/2005/8/layout/chevron2"/>
    <dgm:cxn modelId="{1D01482C-BB0A-624B-ABEE-E8BAEF5A8BE2}" type="presParOf" srcId="{33DAEC0E-BBDD-AA4A-8F76-36248BB0EEAE}" destId="{EC281E59-B204-584F-B849-36EC6770E969}" srcOrd="0" destOrd="0" presId="urn:microsoft.com/office/officeart/2005/8/layout/chevron2"/>
    <dgm:cxn modelId="{5685AFE3-B071-714D-88EC-B78BBAE80B32}" type="presParOf" srcId="{33DAEC0E-BBDD-AA4A-8F76-36248BB0EEAE}" destId="{0FC5F3BA-11B7-2A40-B850-1DBCDDAA1257}" srcOrd="1" destOrd="0" presId="urn:microsoft.com/office/officeart/2005/8/layout/chevron2"/>
    <dgm:cxn modelId="{D521FD93-FBF8-F140-B498-86506502EF1F}" type="presParOf" srcId="{E580FF16-28B7-D445-9265-DDFD81AFE98D}" destId="{27A93C33-BF52-724B-B2AB-CD608E6D21AC}" srcOrd="5" destOrd="0" presId="urn:microsoft.com/office/officeart/2005/8/layout/chevron2"/>
    <dgm:cxn modelId="{24FA10B9-862C-154A-80E0-CFEE9C1ABE8B}" type="presParOf" srcId="{E580FF16-28B7-D445-9265-DDFD81AFE98D}" destId="{073C198D-F822-1841-855F-79189DCFA64C}" srcOrd="6" destOrd="0" presId="urn:microsoft.com/office/officeart/2005/8/layout/chevron2"/>
    <dgm:cxn modelId="{BA22BC83-E6D1-9C43-BA8A-949933ABDC40}" type="presParOf" srcId="{073C198D-F822-1841-855F-79189DCFA64C}" destId="{C9CE6010-3252-AB42-AFE6-A42F71320625}" srcOrd="0" destOrd="0" presId="urn:microsoft.com/office/officeart/2005/8/layout/chevron2"/>
    <dgm:cxn modelId="{7F9E1E04-F9FD-6F44-8EFA-35C652E2B72B}" type="presParOf" srcId="{073C198D-F822-1841-855F-79189DCFA64C}" destId="{E231E8F7-455B-B44B-B9DB-371518285E8A}" srcOrd="1" destOrd="0" presId="urn:microsoft.com/office/officeart/2005/8/layout/chevron2"/>
  </dgm:cxnLst>
  <dgm:bg/>
  <dgm:whole/>
</dgm:dataModel>
</file>

<file path=ppt/diagrams/data2.xml><?xml version="1.0" encoding="utf-8"?>
<dgm:dataModel xmlns:dgm="http://schemas.openxmlformats.org/drawingml/2006/diagram" xmlns:a="http://schemas.openxmlformats.org/drawingml/2006/main">
  <dgm:ptLst>
    <dgm:pt modelId="{BFC2713C-0AD0-244D-BE69-32AB6925F5D1}"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A0F49E11-7338-5E43-9FD3-E4C12A9B787E}">
      <dgm:prSet phldrT="[Text]"/>
      <dgm:spPr/>
      <dgm:t>
        <a:bodyPr/>
        <a:lstStyle/>
        <a:p>
          <a:r>
            <a:rPr lang="en-US" dirty="0" smtClean="0"/>
            <a:t>1990-2008</a:t>
          </a:r>
          <a:endParaRPr lang="en-US" dirty="0"/>
        </a:p>
      </dgm:t>
    </dgm:pt>
    <dgm:pt modelId="{B5508656-B1C3-7443-9EC2-D600F3D547A3}" type="parTrans" cxnId="{B8B2A641-AD8B-7F45-8E25-A9949975435F}">
      <dgm:prSet/>
      <dgm:spPr/>
      <dgm:t>
        <a:bodyPr/>
        <a:lstStyle/>
        <a:p>
          <a:endParaRPr lang="en-US"/>
        </a:p>
      </dgm:t>
    </dgm:pt>
    <dgm:pt modelId="{C9605B7A-3FB5-A94E-9334-DA1DE938E0CB}" type="sibTrans" cxnId="{B8B2A641-AD8B-7F45-8E25-A9949975435F}">
      <dgm:prSet/>
      <dgm:spPr/>
      <dgm:t>
        <a:bodyPr/>
        <a:lstStyle/>
        <a:p>
          <a:endParaRPr lang="en-US"/>
        </a:p>
      </dgm:t>
    </dgm:pt>
    <dgm:pt modelId="{6E321028-7A97-6045-BD14-D39507B441C2}">
      <dgm:prSet phldrT="[Text]"/>
      <dgm:spPr/>
      <dgm:t>
        <a:bodyPr/>
        <a:lstStyle/>
        <a:p>
          <a:r>
            <a:rPr lang="en-US" dirty="0" smtClean="0"/>
            <a:t>What we knew</a:t>
          </a:r>
          <a:endParaRPr lang="en-US" dirty="0"/>
        </a:p>
      </dgm:t>
    </dgm:pt>
    <dgm:pt modelId="{1B5B8495-0591-3748-A987-106DE5D640C9}" type="parTrans" cxnId="{A44D49F9-B263-F843-85F2-BE07EE52AC45}">
      <dgm:prSet/>
      <dgm:spPr/>
      <dgm:t>
        <a:bodyPr/>
        <a:lstStyle/>
        <a:p>
          <a:endParaRPr lang="en-US"/>
        </a:p>
      </dgm:t>
    </dgm:pt>
    <dgm:pt modelId="{5363551E-0858-434D-B3D0-484201C5BE31}" type="sibTrans" cxnId="{A44D49F9-B263-F843-85F2-BE07EE52AC45}">
      <dgm:prSet/>
      <dgm:spPr/>
      <dgm:t>
        <a:bodyPr/>
        <a:lstStyle/>
        <a:p>
          <a:endParaRPr lang="en-US"/>
        </a:p>
      </dgm:t>
    </dgm:pt>
    <dgm:pt modelId="{46FECCD7-368C-AD43-920F-1AEC99381D62}">
      <dgm:prSet phldrT="[Text]"/>
      <dgm:spPr/>
      <dgm:t>
        <a:bodyPr/>
        <a:lstStyle/>
        <a:p>
          <a:r>
            <a:rPr lang="en-US" dirty="0" smtClean="0"/>
            <a:t>What we could do now</a:t>
          </a:r>
          <a:endParaRPr lang="en-US" dirty="0"/>
        </a:p>
      </dgm:t>
    </dgm:pt>
    <dgm:pt modelId="{3B9FEFA6-7899-5F48-BE67-4D1B60766BF6}" type="parTrans" cxnId="{9A7EEF60-685E-714D-ACD0-8572A350FFDB}">
      <dgm:prSet/>
      <dgm:spPr/>
      <dgm:t>
        <a:bodyPr/>
        <a:lstStyle/>
        <a:p>
          <a:endParaRPr lang="en-US"/>
        </a:p>
      </dgm:t>
    </dgm:pt>
    <dgm:pt modelId="{84907762-8028-A14C-8E65-81BA54E91E52}" type="sibTrans" cxnId="{9A7EEF60-685E-714D-ACD0-8572A350FFDB}">
      <dgm:prSet/>
      <dgm:spPr/>
      <dgm:t>
        <a:bodyPr/>
        <a:lstStyle/>
        <a:p>
          <a:endParaRPr lang="en-US"/>
        </a:p>
      </dgm:t>
    </dgm:pt>
    <dgm:pt modelId="{117FA9B4-D7A1-5041-96A0-736083A62674}">
      <dgm:prSet phldrT="[Text]"/>
      <dgm:spPr/>
      <dgm:t>
        <a:bodyPr/>
        <a:lstStyle/>
        <a:p>
          <a:r>
            <a:rPr lang="en-US" dirty="0" smtClean="0"/>
            <a:t>Jan – March 29</a:t>
          </a:r>
          <a:r>
            <a:rPr lang="en-US" baseline="30000" dirty="0" smtClean="0"/>
            <a:t>th</a:t>
          </a:r>
          <a:r>
            <a:rPr lang="en-US" dirty="0" smtClean="0"/>
            <a:t>, </a:t>
          </a:r>
          <a:r>
            <a:rPr lang="en-US" dirty="0" smtClean="0"/>
            <a:t>2009</a:t>
          </a:r>
          <a:r>
            <a:rPr lang="en-US" dirty="0" smtClean="0"/>
            <a:t>  </a:t>
          </a:r>
          <a:endParaRPr lang="en-US" dirty="0"/>
        </a:p>
      </dgm:t>
    </dgm:pt>
    <dgm:pt modelId="{7BD1BF9C-1682-6843-A2C7-FD7A3A67A276}" type="parTrans" cxnId="{A7C7806F-C09E-6946-AE0D-B1505BF0C62A}">
      <dgm:prSet/>
      <dgm:spPr/>
      <dgm:t>
        <a:bodyPr/>
        <a:lstStyle/>
        <a:p>
          <a:endParaRPr lang="en-US"/>
        </a:p>
      </dgm:t>
    </dgm:pt>
    <dgm:pt modelId="{4C8983D6-CFA9-994B-807F-4BF71C8607E9}" type="sibTrans" cxnId="{A7C7806F-C09E-6946-AE0D-B1505BF0C62A}">
      <dgm:prSet/>
      <dgm:spPr/>
      <dgm:t>
        <a:bodyPr/>
        <a:lstStyle/>
        <a:p>
          <a:endParaRPr lang="en-US"/>
        </a:p>
      </dgm:t>
    </dgm:pt>
    <dgm:pt modelId="{E6818341-B1FC-124B-82AF-3D0F7A0E1EB8}">
      <dgm:prSet phldrT="[Text]"/>
      <dgm:spPr/>
      <dgm:t>
        <a:bodyPr/>
        <a:lstStyle/>
        <a:p>
          <a:r>
            <a:rPr lang="en-US" dirty="0" smtClean="0"/>
            <a:t>What we knew</a:t>
          </a:r>
          <a:endParaRPr lang="en-US" dirty="0"/>
        </a:p>
      </dgm:t>
    </dgm:pt>
    <dgm:pt modelId="{37F0A983-0971-8041-A3AE-24B156F075D5}" type="parTrans" cxnId="{8EDD94C1-7FFB-824A-A2FD-8B563BD01898}">
      <dgm:prSet/>
      <dgm:spPr/>
      <dgm:t>
        <a:bodyPr/>
        <a:lstStyle/>
        <a:p>
          <a:endParaRPr lang="en-US"/>
        </a:p>
      </dgm:t>
    </dgm:pt>
    <dgm:pt modelId="{3FA5A577-3E13-0B43-8EA1-E4B84AB55D52}" type="sibTrans" cxnId="{8EDD94C1-7FFB-824A-A2FD-8B563BD01898}">
      <dgm:prSet/>
      <dgm:spPr/>
      <dgm:t>
        <a:bodyPr/>
        <a:lstStyle/>
        <a:p>
          <a:endParaRPr lang="en-US"/>
        </a:p>
      </dgm:t>
    </dgm:pt>
    <dgm:pt modelId="{79F0E445-AEE3-3B4E-8FCD-D42481DF5ACB}">
      <dgm:prSet phldrT="[Text]"/>
      <dgm:spPr/>
      <dgm:t>
        <a:bodyPr/>
        <a:lstStyle/>
        <a:p>
          <a:r>
            <a:rPr lang="en-US" dirty="0" smtClean="0"/>
            <a:t>March 30</a:t>
          </a:r>
          <a:r>
            <a:rPr lang="en-US" baseline="30000" dirty="0" smtClean="0"/>
            <a:t>th</a:t>
          </a:r>
          <a:r>
            <a:rPr lang="en-US" dirty="0" smtClean="0"/>
            <a:t> – 5</a:t>
          </a:r>
          <a:r>
            <a:rPr lang="en-US" baseline="30000" dirty="0" smtClean="0"/>
            <a:t>th</a:t>
          </a:r>
          <a:r>
            <a:rPr lang="en-US" dirty="0" smtClean="0"/>
            <a:t>  April 2009</a:t>
          </a:r>
          <a:endParaRPr lang="en-US" dirty="0"/>
        </a:p>
      </dgm:t>
    </dgm:pt>
    <dgm:pt modelId="{AADA43D7-BE03-C340-81DE-0D26E6476E1C}" type="parTrans" cxnId="{D425F924-97EC-1049-AEA4-5897815077C4}">
      <dgm:prSet/>
      <dgm:spPr/>
      <dgm:t>
        <a:bodyPr/>
        <a:lstStyle/>
        <a:p>
          <a:endParaRPr lang="en-US"/>
        </a:p>
      </dgm:t>
    </dgm:pt>
    <dgm:pt modelId="{2843F110-B3F7-7742-907C-BCE6CD2139FF}" type="sibTrans" cxnId="{D425F924-97EC-1049-AEA4-5897815077C4}">
      <dgm:prSet/>
      <dgm:spPr/>
      <dgm:t>
        <a:bodyPr/>
        <a:lstStyle/>
        <a:p>
          <a:endParaRPr lang="en-US"/>
        </a:p>
      </dgm:t>
    </dgm:pt>
    <dgm:pt modelId="{6D9A87C1-2EB2-1E42-A21A-AEF9F465ADD6}">
      <dgm:prSet phldrT="[Text]"/>
      <dgm:spPr/>
      <dgm:t>
        <a:bodyPr/>
        <a:lstStyle/>
        <a:p>
          <a:r>
            <a:rPr lang="en-US" smtClean="0"/>
            <a:t>What we knew</a:t>
          </a:r>
          <a:endParaRPr lang="en-US"/>
        </a:p>
      </dgm:t>
    </dgm:pt>
    <dgm:pt modelId="{07F3EB9F-0FAB-B54F-A810-F7202A681017}" type="parTrans" cxnId="{22F699BA-1F6A-1F40-9290-E5CDFECCE738}">
      <dgm:prSet/>
      <dgm:spPr/>
      <dgm:t>
        <a:bodyPr/>
        <a:lstStyle/>
        <a:p>
          <a:endParaRPr lang="en-US"/>
        </a:p>
      </dgm:t>
    </dgm:pt>
    <dgm:pt modelId="{809C7B73-1498-6047-B0DA-27B1AAFB64B2}" type="sibTrans" cxnId="{22F699BA-1F6A-1F40-9290-E5CDFECCE738}">
      <dgm:prSet/>
      <dgm:spPr/>
      <dgm:t>
        <a:bodyPr/>
        <a:lstStyle/>
        <a:p>
          <a:endParaRPr lang="en-US"/>
        </a:p>
      </dgm:t>
    </dgm:pt>
    <dgm:pt modelId="{3067A28E-98D3-1541-B801-C38E7C0D8EBB}">
      <dgm:prSet phldrT="[Text]"/>
      <dgm:spPr/>
      <dgm:t>
        <a:bodyPr/>
        <a:lstStyle/>
        <a:p>
          <a:r>
            <a:rPr lang="en-US" dirty="0" smtClean="0"/>
            <a:t>April 6</a:t>
          </a:r>
          <a:r>
            <a:rPr lang="en-US" baseline="30000" dirty="0" smtClean="0"/>
            <a:t>th</a:t>
          </a:r>
          <a:r>
            <a:rPr lang="en-US" dirty="0" smtClean="0"/>
            <a:t> – Dec 2009</a:t>
          </a:r>
          <a:endParaRPr lang="en-US" dirty="0"/>
        </a:p>
      </dgm:t>
    </dgm:pt>
    <dgm:pt modelId="{2C8128F7-3854-4648-A91C-512EF08AB469}" type="parTrans" cxnId="{79F593DE-3E25-AE47-824D-1DFBB4E04D2C}">
      <dgm:prSet/>
      <dgm:spPr/>
      <dgm:t>
        <a:bodyPr/>
        <a:lstStyle/>
        <a:p>
          <a:endParaRPr lang="en-US"/>
        </a:p>
      </dgm:t>
    </dgm:pt>
    <dgm:pt modelId="{8B21E3B6-3584-D541-81A4-ED57C8B3ACAC}" type="sibTrans" cxnId="{79F593DE-3E25-AE47-824D-1DFBB4E04D2C}">
      <dgm:prSet/>
      <dgm:spPr/>
      <dgm:t>
        <a:bodyPr/>
        <a:lstStyle/>
        <a:p>
          <a:endParaRPr lang="en-US"/>
        </a:p>
      </dgm:t>
    </dgm:pt>
    <dgm:pt modelId="{28BB8AEA-930E-354B-8C88-2B50044D7A9D}">
      <dgm:prSet phldrT="[Text]"/>
      <dgm:spPr/>
      <dgm:t>
        <a:bodyPr/>
        <a:lstStyle/>
        <a:p>
          <a:r>
            <a:rPr lang="en-US" dirty="0" smtClean="0"/>
            <a:t>What we did</a:t>
          </a:r>
          <a:endParaRPr lang="en-US" dirty="0"/>
        </a:p>
      </dgm:t>
    </dgm:pt>
    <dgm:pt modelId="{960014B9-CC47-8240-88E8-6FBA81CDFA61}" type="parTrans" cxnId="{1B32A438-4040-CF4C-814B-AE82E36BC937}">
      <dgm:prSet/>
      <dgm:spPr/>
      <dgm:t>
        <a:bodyPr/>
        <a:lstStyle/>
        <a:p>
          <a:endParaRPr lang="en-US"/>
        </a:p>
      </dgm:t>
    </dgm:pt>
    <dgm:pt modelId="{44DDB36D-A9BD-9C46-BB72-648B6989F3E1}" type="sibTrans" cxnId="{1B32A438-4040-CF4C-814B-AE82E36BC937}">
      <dgm:prSet/>
      <dgm:spPr/>
      <dgm:t>
        <a:bodyPr/>
        <a:lstStyle/>
        <a:p>
          <a:endParaRPr lang="en-US"/>
        </a:p>
      </dgm:t>
    </dgm:pt>
    <dgm:pt modelId="{63852C6F-C3EF-2B41-9684-787EA6DF5170}">
      <dgm:prSet/>
      <dgm:spPr/>
      <dgm:t>
        <a:bodyPr/>
        <a:lstStyle/>
        <a:p>
          <a:r>
            <a:rPr lang="en-US" smtClean="0"/>
            <a:t>What we did</a:t>
          </a:r>
          <a:endParaRPr lang="en-US" dirty="0"/>
        </a:p>
      </dgm:t>
    </dgm:pt>
    <dgm:pt modelId="{0ACE53F5-3160-AF45-8734-ADAB8F7F5504}" type="parTrans" cxnId="{73DFC42E-9B85-694A-A961-F7B7FA8548F1}">
      <dgm:prSet/>
      <dgm:spPr/>
      <dgm:t>
        <a:bodyPr/>
        <a:lstStyle/>
        <a:p>
          <a:endParaRPr lang="en-US"/>
        </a:p>
      </dgm:t>
    </dgm:pt>
    <dgm:pt modelId="{7CDFFFF7-B33E-0642-AC83-3188DB09C5E0}" type="sibTrans" cxnId="{73DFC42E-9B85-694A-A961-F7B7FA8548F1}">
      <dgm:prSet/>
      <dgm:spPr/>
      <dgm:t>
        <a:bodyPr/>
        <a:lstStyle/>
        <a:p>
          <a:endParaRPr lang="en-US"/>
        </a:p>
      </dgm:t>
    </dgm:pt>
    <dgm:pt modelId="{7B41820B-00E5-B849-9C81-D3A7C6C8BBB3}">
      <dgm:prSet/>
      <dgm:spPr/>
      <dgm:t>
        <a:bodyPr/>
        <a:lstStyle/>
        <a:p>
          <a:r>
            <a:rPr lang="en-US" dirty="0" smtClean="0"/>
            <a:t>What we might have done a posteriori</a:t>
          </a:r>
          <a:endParaRPr lang="en-US" dirty="0"/>
        </a:p>
      </dgm:t>
    </dgm:pt>
    <dgm:pt modelId="{27C03505-B874-9D49-859D-FD34AD7FA564}" type="parTrans" cxnId="{334AC1C5-7254-D541-97B0-968A673C655F}">
      <dgm:prSet/>
      <dgm:spPr/>
      <dgm:t>
        <a:bodyPr/>
        <a:lstStyle/>
        <a:p>
          <a:endParaRPr lang="en-US"/>
        </a:p>
      </dgm:t>
    </dgm:pt>
    <dgm:pt modelId="{00D845E8-D834-5743-AA80-734DB082CF1E}" type="sibTrans" cxnId="{334AC1C5-7254-D541-97B0-968A673C655F}">
      <dgm:prSet/>
      <dgm:spPr/>
      <dgm:t>
        <a:bodyPr/>
        <a:lstStyle/>
        <a:p>
          <a:endParaRPr lang="en-US"/>
        </a:p>
      </dgm:t>
    </dgm:pt>
    <dgm:pt modelId="{90EF8CDA-9B84-2044-BB3A-78E9CC35487F}">
      <dgm:prSet/>
      <dgm:spPr/>
      <dgm:t>
        <a:bodyPr/>
        <a:lstStyle/>
        <a:p>
          <a:r>
            <a:rPr lang="en-US" smtClean="0"/>
            <a:t>What we did</a:t>
          </a:r>
          <a:endParaRPr lang="en-US" dirty="0"/>
        </a:p>
      </dgm:t>
    </dgm:pt>
    <dgm:pt modelId="{A7BEA338-55AD-FB44-99E0-A103F191AE03}" type="parTrans" cxnId="{8F729E0C-3646-6F4A-A719-72A50C3E2F4A}">
      <dgm:prSet/>
      <dgm:spPr/>
      <dgm:t>
        <a:bodyPr/>
        <a:lstStyle/>
        <a:p>
          <a:endParaRPr lang="en-US"/>
        </a:p>
      </dgm:t>
    </dgm:pt>
    <dgm:pt modelId="{72F2E3AD-9F13-BD44-B57F-83F1AE239FFB}" type="sibTrans" cxnId="{8F729E0C-3646-6F4A-A719-72A50C3E2F4A}">
      <dgm:prSet/>
      <dgm:spPr/>
      <dgm:t>
        <a:bodyPr/>
        <a:lstStyle/>
        <a:p>
          <a:endParaRPr lang="en-US"/>
        </a:p>
      </dgm:t>
    </dgm:pt>
    <dgm:pt modelId="{16BA882A-F70B-3946-95FD-0AFE62A4B970}">
      <dgm:prSet/>
      <dgm:spPr/>
      <dgm:t>
        <a:bodyPr/>
        <a:lstStyle/>
        <a:p>
          <a:r>
            <a:rPr lang="en-US" dirty="0" smtClean="0"/>
            <a:t>What we might do a posteriori</a:t>
          </a:r>
          <a:endParaRPr lang="en-US" dirty="0"/>
        </a:p>
      </dgm:t>
    </dgm:pt>
    <dgm:pt modelId="{1F80C74A-4CE5-F94B-882B-519355A555C1}" type="parTrans" cxnId="{01746E37-07FB-514A-BF38-AFFA35524C46}">
      <dgm:prSet/>
      <dgm:spPr/>
      <dgm:t>
        <a:bodyPr/>
        <a:lstStyle/>
        <a:p>
          <a:endParaRPr lang="en-US"/>
        </a:p>
      </dgm:t>
    </dgm:pt>
    <dgm:pt modelId="{765933CE-F4EB-FF43-9D88-CBE0DC575C80}" type="sibTrans" cxnId="{01746E37-07FB-514A-BF38-AFFA35524C46}">
      <dgm:prSet/>
      <dgm:spPr/>
      <dgm:t>
        <a:bodyPr/>
        <a:lstStyle/>
        <a:p>
          <a:endParaRPr lang="en-US"/>
        </a:p>
      </dgm:t>
    </dgm:pt>
    <dgm:pt modelId="{71D9FDD5-D52A-0749-9CB0-2DD96A2ECB24}">
      <dgm:prSet/>
      <dgm:spPr/>
      <dgm:t>
        <a:bodyPr/>
        <a:lstStyle/>
        <a:p>
          <a:r>
            <a:rPr lang="en-US" dirty="0" smtClean="0"/>
            <a:t>What we knew</a:t>
          </a:r>
          <a:endParaRPr lang="en-US" dirty="0"/>
        </a:p>
      </dgm:t>
    </dgm:pt>
    <dgm:pt modelId="{72EFDE61-D034-504D-B97C-E0B3BD597F9C}" type="parTrans" cxnId="{E01FF45D-17F0-1543-BC4F-C905FCFF4277}">
      <dgm:prSet/>
      <dgm:spPr/>
      <dgm:t>
        <a:bodyPr/>
        <a:lstStyle/>
        <a:p>
          <a:endParaRPr lang="en-US"/>
        </a:p>
      </dgm:t>
    </dgm:pt>
    <dgm:pt modelId="{EF61FD15-15C4-B64B-9706-58C4F9B850AA}" type="sibTrans" cxnId="{E01FF45D-17F0-1543-BC4F-C905FCFF4277}">
      <dgm:prSet/>
      <dgm:spPr/>
      <dgm:t>
        <a:bodyPr/>
        <a:lstStyle/>
        <a:p>
          <a:endParaRPr lang="en-US"/>
        </a:p>
      </dgm:t>
    </dgm:pt>
    <dgm:pt modelId="{18CDE71C-B8AE-C54A-BCD4-638894D9C814}">
      <dgm:prSet/>
      <dgm:spPr/>
      <dgm:t>
        <a:bodyPr/>
        <a:lstStyle/>
        <a:p>
          <a:r>
            <a:rPr lang="en-US" dirty="0" smtClean="0"/>
            <a:t>What we did</a:t>
          </a:r>
          <a:endParaRPr lang="en-US" dirty="0"/>
        </a:p>
      </dgm:t>
    </dgm:pt>
    <dgm:pt modelId="{A59F18AC-681B-444A-AF91-527CABF2FABE}" type="parTrans" cxnId="{AA4A2C2A-3617-B84B-B955-50D32857FDC4}">
      <dgm:prSet/>
      <dgm:spPr/>
      <dgm:t>
        <a:bodyPr/>
        <a:lstStyle/>
        <a:p>
          <a:endParaRPr lang="en-US"/>
        </a:p>
      </dgm:t>
    </dgm:pt>
    <dgm:pt modelId="{7CC1AB44-5A67-8E42-8FE8-1E553FC98ED2}" type="sibTrans" cxnId="{AA4A2C2A-3617-B84B-B955-50D32857FDC4}">
      <dgm:prSet/>
      <dgm:spPr/>
      <dgm:t>
        <a:bodyPr/>
        <a:lstStyle/>
        <a:p>
          <a:endParaRPr lang="en-US"/>
        </a:p>
      </dgm:t>
    </dgm:pt>
    <dgm:pt modelId="{84330A2C-6983-564C-9B6F-AD0FC632D492}">
      <dgm:prSet/>
      <dgm:spPr/>
      <dgm:t>
        <a:bodyPr/>
        <a:lstStyle/>
        <a:p>
          <a:r>
            <a:rPr lang="en-US" dirty="0" smtClean="0"/>
            <a:t>What we could do a posteriori</a:t>
          </a:r>
          <a:endParaRPr lang="en-US" dirty="0"/>
        </a:p>
      </dgm:t>
    </dgm:pt>
    <dgm:pt modelId="{90E6249A-EB44-9C49-B074-2DED0FA9762A}" type="parTrans" cxnId="{8A3699DA-39D9-2540-BD6D-5DE310E47913}">
      <dgm:prSet/>
      <dgm:spPr/>
      <dgm:t>
        <a:bodyPr/>
        <a:lstStyle/>
        <a:p>
          <a:endParaRPr lang="en-US"/>
        </a:p>
      </dgm:t>
    </dgm:pt>
    <dgm:pt modelId="{D1277557-BB93-E348-B667-5E0EF0D4F216}" type="sibTrans" cxnId="{8A3699DA-39D9-2540-BD6D-5DE310E47913}">
      <dgm:prSet/>
      <dgm:spPr/>
      <dgm:t>
        <a:bodyPr/>
        <a:lstStyle/>
        <a:p>
          <a:endParaRPr lang="en-US"/>
        </a:p>
      </dgm:t>
    </dgm:pt>
    <dgm:pt modelId="{10E5463E-2C27-084E-88D5-70D1B26452A5}" type="pres">
      <dgm:prSet presAssocID="{BFC2713C-0AD0-244D-BE69-32AB6925F5D1}" presName="Name0" presStyleCnt="0">
        <dgm:presLayoutVars>
          <dgm:dir/>
          <dgm:animLvl val="lvl"/>
          <dgm:resizeHandles val="exact"/>
        </dgm:presLayoutVars>
      </dgm:prSet>
      <dgm:spPr/>
    </dgm:pt>
    <dgm:pt modelId="{ACBA71AA-8955-0D4D-9EF3-33470464B85C}" type="pres">
      <dgm:prSet presAssocID="{A0F49E11-7338-5E43-9FD3-E4C12A9B787E}" presName="linNode" presStyleCnt="0"/>
      <dgm:spPr/>
    </dgm:pt>
    <dgm:pt modelId="{68E5FBA8-7C03-2944-903A-988CC8341A0C}" type="pres">
      <dgm:prSet presAssocID="{A0F49E11-7338-5E43-9FD3-E4C12A9B787E}" presName="parentText" presStyleLbl="node1" presStyleIdx="0" presStyleCnt="4">
        <dgm:presLayoutVars>
          <dgm:chMax val="1"/>
          <dgm:bulletEnabled val="1"/>
        </dgm:presLayoutVars>
      </dgm:prSet>
      <dgm:spPr/>
      <dgm:t>
        <a:bodyPr/>
        <a:lstStyle/>
        <a:p>
          <a:endParaRPr lang="en-US"/>
        </a:p>
      </dgm:t>
    </dgm:pt>
    <dgm:pt modelId="{BE823176-F89D-9946-BC14-E424CF1B39C8}" type="pres">
      <dgm:prSet presAssocID="{A0F49E11-7338-5E43-9FD3-E4C12A9B787E}" presName="descendantText" presStyleLbl="alignAccFollowNode1" presStyleIdx="0" presStyleCnt="4">
        <dgm:presLayoutVars>
          <dgm:bulletEnabled val="1"/>
        </dgm:presLayoutVars>
      </dgm:prSet>
      <dgm:spPr/>
      <dgm:t>
        <a:bodyPr/>
        <a:lstStyle/>
        <a:p>
          <a:endParaRPr lang="en-US"/>
        </a:p>
      </dgm:t>
    </dgm:pt>
    <dgm:pt modelId="{B99BFF4F-EF04-874F-9539-EB107C4AD200}" type="pres">
      <dgm:prSet presAssocID="{C9605B7A-3FB5-A94E-9334-DA1DE938E0CB}" presName="sp" presStyleCnt="0"/>
      <dgm:spPr/>
    </dgm:pt>
    <dgm:pt modelId="{52049F49-76A2-6345-B106-97FE19C73D59}" type="pres">
      <dgm:prSet presAssocID="{117FA9B4-D7A1-5041-96A0-736083A62674}" presName="linNode" presStyleCnt="0"/>
      <dgm:spPr/>
    </dgm:pt>
    <dgm:pt modelId="{EF6B2EA1-787F-384C-9414-9A0C29CD9534}" type="pres">
      <dgm:prSet presAssocID="{117FA9B4-D7A1-5041-96A0-736083A62674}" presName="parentText" presStyleLbl="node1" presStyleIdx="1" presStyleCnt="4">
        <dgm:presLayoutVars>
          <dgm:chMax val="1"/>
          <dgm:bulletEnabled val="1"/>
        </dgm:presLayoutVars>
      </dgm:prSet>
      <dgm:spPr/>
      <dgm:t>
        <a:bodyPr/>
        <a:lstStyle/>
        <a:p>
          <a:endParaRPr lang="en-US"/>
        </a:p>
      </dgm:t>
    </dgm:pt>
    <dgm:pt modelId="{956DE81C-5C5B-6E4A-AF3C-7E01E7BFDB3E}" type="pres">
      <dgm:prSet presAssocID="{117FA9B4-D7A1-5041-96A0-736083A62674}" presName="descendantText" presStyleLbl="alignAccFollowNode1" presStyleIdx="1" presStyleCnt="4">
        <dgm:presLayoutVars>
          <dgm:bulletEnabled val="1"/>
        </dgm:presLayoutVars>
      </dgm:prSet>
      <dgm:spPr/>
      <dgm:t>
        <a:bodyPr/>
        <a:lstStyle/>
        <a:p>
          <a:endParaRPr lang="en-US"/>
        </a:p>
      </dgm:t>
    </dgm:pt>
    <dgm:pt modelId="{922B4DD4-6F33-B345-B5AD-904E48CAD521}" type="pres">
      <dgm:prSet presAssocID="{4C8983D6-CFA9-994B-807F-4BF71C8607E9}" presName="sp" presStyleCnt="0"/>
      <dgm:spPr/>
    </dgm:pt>
    <dgm:pt modelId="{31A9FE7A-0B5B-D143-A726-AFDED0D2D4E2}" type="pres">
      <dgm:prSet presAssocID="{79F0E445-AEE3-3B4E-8FCD-D42481DF5ACB}" presName="linNode" presStyleCnt="0"/>
      <dgm:spPr/>
    </dgm:pt>
    <dgm:pt modelId="{27A8718E-7106-874A-A5C9-99B4BEED2EB1}" type="pres">
      <dgm:prSet presAssocID="{79F0E445-AEE3-3B4E-8FCD-D42481DF5ACB}" presName="parentText" presStyleLbl="node1" presStyleIdx="2" presStyleCnt="4">
        <dgm:presLayoutVars>
          <dgm:chMax val="1"/>
          <dgm:bulletEnabled val="1"/>
        </dgm:presLayoutVars>
      </dgm:prSet>
      <dgm:spPr/>
      <dgm:t>
        <a:bodyPr/>
        <a:lstStyle/>
        <a:p>
          <a:endParaRPr lang="en-US"/>
        </a:p>
      </dgm:t>
    </dgm:pt>
    <dgm:pt modelId="{E59A613D-8812-AE40-9DCE-A23E8B6CE4AF}" type="pres">
      <dgm:prSet presAssocID="{79F0E445-AEE3-3B4E-8FCD-D42481DF5ACB}" presName="descendantText" presStyleLbl="alignAccFollowNode1" presStyleIdx="2" presStyleCnt="4">
        <dgm:presLayoutVars>
          <dgm:bulletEnabled val="1"/>
        </dgm:presLayoutVars>
      </dgm:prSet>
      <dgm:spPr/>
      <dgm:t>
        <a:bodyPr/>
        <a:lstStyle/>
        <a:p>
          <a:endParaRPr lang="en-US"/>
        </a:p>
      </dgm:t>
    </dgm:pt>
    <dgm:pt modelId="{8DBDD872-FADB-7045-BD8B-6C098C8E935F}" type="pres">
      <dgm:prSet presAssocID="{2843F110-B3F7-7742-907C-BCE6CD2139FF}" presName="sp" presStyleCnt="0"/>
      <dgm:spPr/>
    </dgm:pt>
    <dgm:pt modelId="{0333DE95-BED4-EE44-9DF3-61E796125747}" type="pres">
      <dgm:prSet presAssocID="{3067A28E-98D3-1541-B801-C38E7C0D8EBB}" presName="linNode" presStyleCnt="0"/>
      <dgm:spPr/>
    </dgm:pt>
    <dgm:pt modelId="{603C775A-59D2-4F4B-8483-DF52B47B3D65}" type="pres">
      <dgm:prSet presAssocID="{3067A28E-98D3-1541-B801-C38E7C0D8EBB}" presName="parentText" presStyleLbl="node1" presStyleIdx="3" presStyleCnt="4">
        <dgm:presLayoutVars>
          <dgm:chMax val="1"/>
          <dgm:bulletEnabled val="1"/>
        </dgm:presLayoutVars>
      </dgm:prSet>
      <dgm:spPr/>
      <dgm:t>
        <a:bodyPr/>
        <a:lstStyle/>
        <a:p>
          <a:endParaRPr lang="en-US"/>
        </a:p>
      </dgm:t>
    </dgm:pt>
    <dgm:pt modelId="{40363F13-1340-6543-9D5C-2F1398FFB918}" type="pres">
      <dgm:prSet presAssocID="{3067A28E-98D3-1541-B801-C38E7C0D8EBB}" presName="descendantText" presStyleLbl="alignAccFollowNode1" presStyleIdx="3" presStyleCnt="4">
        <dgm:presLayoutVars>
          <dgm:bulletEnabled val="1"/>
        </dgm:presLayoutVars>
      </dgm:prSet>
      <dgm:spPr/>
      <dgm:t>
        <a:bodyPr/>
        <a:lstStyle/>
        <a:p>
          <a:endParaRPr lang="en-US"/>
        </a:p>
      </dgm:t>
    </dgm:pt>
  </dgm:ptLst>
  <dgm:cxnLst>
    <dgm:cxn modelId="{8D00617E-B6E7-1449-BFCA-9B16E826A78E}" type="presOf" srcId="{117FA9B4-D7A1-5041-96A0-736083A62674}" destId="{EF6B2EA1-787F-384C-9414-9A0C29CD9534}" srcOrd="0" destOrd="0" presId="urn:microsoft.com/office/officeart/2005/8/layout/vList5"/>
    <dgm:cxn modelId="{8A91E01A-C75E-E14C-B952-3A721E9B0FBE}" type="presOf" srcId="{84330A2C-6983-564C-9B6F-AD0FC632D492}" destId="{40363F13-1340-6543-9D5C-2F1398FFB918}" srcOrd="0" destOrd="2" presId="urn:microsoft.com/office/officeart/2005/8/layout/vList5"/>
    <dgm:cxn modelId="{7A9BC4E9-1C13-A64E-BD89-2E25FD2C5407}" type="presOf" srcId="{79F0E445-AEE3-3B4E-8FCD-D42481DF5ACB}" destId="{27A8718E-7106-874A-A5C9-99B4BEED2EB1}" srcOrd="0" destOrd="0" presId="urn:microsoft.com/office/officeart/2005/8/layout/vList5"/>
    <dgm:cxn modelId="{820DDF8B-7B7C-8941-8CD6-094CD02E6AA0}" type="presOf" srcId="{7B41820B-00E5-B849-9C81-D3A7C6C8BBB3}" destId="{956DE81C-5C5B-6E4A-AF3C-7E01E7BFDB3E}" srcOrd="0" destOrd="2" presId="urn:microsoft.com/office/officeart/2005/8/layout/vList5"/>
    <dgm:cxn modelId="{C2E998AF-99F8-0F42-AA5B-F36913ABEE32}" type="presOf" srcId="{63852C6F-C3EF-2B41-9684-787EA6DF5170}" destId="{956DE81C-5C5B-6E4A-AF3C-7E01E7BFDB3E}" srcOrd="0" destOrd="1" presId="urn:microsoft.com/office/officeart/2005/8/layout/vList5"/>
    <dgm:cxn modelId="{AA4A2C2A-3617-B84B-B955-50D32857FDC4}" srcId="{3067A28E-98D3-1541-B801-C38E7C0D8EBB}" destId="{18CDE71C-B8AE-C54A-BCD4-638894D9C814}" srcOrd="1" destOrd="0" parTransId="{A59F18AC-681B-444A-AF91-527CABF2FABE}" sibTransId="{7CC1AB44-5A67-8E42-8FE8-1E553FC98ED2}"/>
    <dgm:cxn modelId="{F5010EF2-0444-D64B-9488-BFF537AEB277}" type="presOf" srcId="{6E321028-7A97-6045-BD14-D39507B441C2}" destId="{BE823176-F89D-9946-BC14-E424CF1B39C8}" srcOrd="0" destOrd="0" presId="urn:microsoft.com/office/officeart/2005/8/layout/vList5"/>
    <dgm:cxn modelId="{D425F924-97EC-1049-AEA4-5897815077C4}" srcId="{BFC2713C-0AD0-244D-BE69-32AB6925F5D1}" destId="{79F0E445-AEE3-3B4E-8FCD-D42481DF5ACB}" srcOrd="2" destOrd="0" parTransId="{AADA43D7-BE03-C340-81DE-0D26E6476E1C}" sibTransId="{2843F110-B3F7-7742-907C-BCE6CD2139FF}"/>
    <dgm:cxn modelId="{CFB38CCC-56D0-C044-B2EC-7EB8476A92D3}" type="presOf" srcId="{16BA882A-F70B-3946-95FD-0AFE62A4B970}" destId="{E59A613D-8812-AE40-9DCE-A23E8B6CE4AF}" srcOrd="0" destOrd="2" presId="urn:microsoft.com/office/officeart/2005/8/layout/vList5"/>
    <dgm:cxn modelId="{BA08161A-3D7F-7548-BD12-FCF2AD0FE90B}" type="presOf" srcId="{28BB8AEA-930E-354B-8C88-2B50044D7A9D}" destId="{BE823176-F89D-9946-BC14-E424CF1B39C8}" srcOrd="0" destOrd="1" presId="urn:microsoft.com/office/officeart/2005/8/layout/vList5"/>
    <dgm:cxn modelId="{CF014454-0606-9543-B893-F7D828270B16}" type="presOf" srcId="{3067A28E-98D3-1541-B801-C38E7C0D8EBB}" destId="{603C775A-59D2-4F4B-8483-DF52B47B3D65}" srcOrd="0" destOrd="0" presId="urn:microsoft.com/office/officeart/2005/8/layout/vList5"/>
    <dgm:cxn modelId="{79F593DE-3E25-AE47-824D-1DFBB4E04D2C}" srcId="{BFC2713C-0AD0-244D-BE69-32AB6925F5D1}" destId="{3067A28E-98D3-1541-B801-C38E7C0D8EBB}" srcOrd="3" destOrd="0" parTransId="{2C8128F7-3854-4648-A91C-512EF08AB469}" sibTransId="{8B21E3B6-3584-D541-81A4-ED57C8B3ACAC}"/>
    <dgm:cxn modelId="{A44D49F9-B263-F843-85F2-BE07EE52AC45}" srcId="{A0F49E11-7338-5E43-9FD3-E4C12A9B787E}" destId="{6E321028-7A97-6045-BD14-D39507B441C2}" srcOrd="0" destOrd="0" parTransId="{1B5B8495-0591-3748-A987-106DE5D640C9}" sibTransId="{5363551E-0858-434D-B3D0-484201C5BE31}"/>
    <dgm:cxn modelId="{E01FF45D-17F0-1543-BC4F-C905FCFF4277}" srcId="{3067A28E-98D3-1541-B801-C38E7C0D8EBB}" destId="{71D9FDD5-D52A-0749-9CB0-2DD96A2ECB24}" srcOrd="0" destOrd="0" parTransId="{72EFDE61-D034-504D-B97C-E0B3BD597F9C}" sibTransId="{EF61FD15-15C4-B64B-9706-58C4F9B850AA}"/>
    <dgm:cxn modelId="{C1514514-926D-DB43-9086-8CFABF6A6F18}" type="presOf" srcId="{71D9FDD5-D52A-0749-9CB0-2DD96A2ECB24}" destId="{40363F13-1340-6543-9D5C-2F1398FFB918}" srcOrd="0" destOrd="0" presId="urn:microsoft.com/office/officeart/2005/8/layout/vList5"/>
    <dgm:cxn modelId="{D70D451B-673E-434C-A174-DA852829A2E0}" type="presOf" srcId="{46FECCD7-368C-AD43-920F-1AEC99381D62}" destId="{BE823176-F89D-9946-BC14-E424CF1B39C8}" srcOrd="0" destOrd="2" presId="urn:microsoft.com/office/officeart/2005/8/layout/vList5"/>
    <dgm:cxn modelId="{B8B2A641-AD8B-7F45-8E25-A9949975435F}" srcId="{BFC2713C-0AD0-244D-BE69-32AB6925F5D1}" destId="{A0F49E11-7338-5E43-9FD3-E4C12A9B787E}" srcOrd="0" destOrd="0" parTransId="{B5508656-B1C3-7443-9EC2-D600F3D547A3}" sibTransId="{C9605B7A-3FB5-A94E-9334-DA1DE938E0CB}"/>
    <dgm:cxn modelId="{8A3699DA-39D9-2540-BD6D-5DE310E47913}" srcId="{3067A28E-98D3-1541-B801-C38E7C0D8EBB}" destId="{84330A2C-6983-564C-9B6F-AD0FC632D492}" srcOrd="2" destOrd="0" parTransId="{90E6249A-EB44-9C49-B074-2DED0FA9762A}" sibTransId="{D1277557-BB93-E348-B667-5E0EF0D4F216}"/>
    <dgm:cxn modelId="{8F729E0C-3646-6F4A-A719-72A50C3E2F4A}" srcId="{79F0E445-AEE3-3B4E-8FCD-D42481DF5ACB}" destId="{90EF8CDA-9B84-2044-BB3A-78E9CC35487F}" srcOrd="1" destOrd="0" parTransId="{A7BEA338-55AD-FB44-99E0-A103F191AE03}" sibTransId="{72F2E3AD-9F13-BD44-B57F-83F1AE239FFB}"/>
    <dgm:cxn modelId="{9A7EEF60-685E-714D-ACD0-8572A350FFDB}" srcId="{A0F49E11-7338-5E43-9FD3-E4C12A9B787E}" destId="{46FECCD7-368C-AD43-920F-1AEC99381D62}" srcOrd="2" destOrd="0" parTransId="{3B9FEFA6-7899-5F48-BE67-4D1B60766BF6}" sibTransId="{84907762-8028-A14C-8E65-81BA54E91E52}"/>
    <dgm:cxn modelId="{F6E2AA7D-D251-B549-B760-36EB45C07878}" type="presOf" srcId="{BFC2713C-0AD0-244D-BE69-32AB6925F5D1}" destId="{10E5463E-2C27-084E-88D5-70D1B26452A5}" srcOrd="0" destOrd="0" presId="urn:microsoft.com/office/officeart/2005/8/layout/vList5"/>
    <dgm:cxn modelId="{8B27A214-92D7-9D4E-A4B3-E70EF04C767C}" type="presOf" srcId="{6D9A87C1-2EB2-1E42-A21A-AEF9F465ADD6}" destId="{E59A613D-8812-AE40-9DCE-A23E8B6CE4AF}" srcOrd="0" destOrd="0" presId="urn:microsoft.com/office/officeart/2005/8/layout/vList5"/>
    <dgm:cxn modelId="{D0A8FBFD-6AF6-6848-996A-F8A2E3362A7A}" type="presOf" srcId="{E6818341-B1FC-124B-82AF-3D0F7A0E1EB8}" destId="{956DE81C-5C5B-6E4A-AF3C-7E01E7BFDB3E}" srcOrd="0" destOrd="0" presId="urn:microsoft.com/office/officeart/2005/8/layout/vList5"/>
    <dgm:cxn modelId="{1B32A438-4040-CF4C-814B-AE82E36BC937}" srcId="{A0F49E11-7338-5E43-9FD3-E4C12A9B787E}" destId="{28BB8AEA-930E-354B-8C88-2B50044D7A9D}" srcOrd="1" destOrd="0" parTransId="{960014B9-CC47-8240-88E8-6FBA81CDFA61}" sibTransId="{44DDB36D-A9BD-9C46-BB72-648B6989F3E1}"/>
    <dgm:cxn modelId="{01746E37-07FB-514A-BF38-AFFA35524C46}" srcId="{79F0E445-AEE3-3B4E-8FCD-D42481DF5ACB}" destId="{16BA882A-F70B-3946-95FD-0AFE62A4B970}" srcOrd="2" destOrd="0" parTransId="{1F80C74A-4CE5-F94B-882B-519355A555C1}" sibTransId="{765933CE-F4EB-FF43-9D88-CBE0DC575C80}"/>
    <dgm:cxn modelId="{D5A56861-7C21-1A46-9E30-8A7CBEFB4F15}" type="presOf" srcId="{A0F49E11-7338-5E43-9FD3-E4C12A9B787E}" destId="{68E5FBA8-7C03-2944-903A-988CC8341A0C}" srcOrd="0" destOrd="0" presId="urn:microsoft.com/office/officeart/2005/8/layout/vList5"/>
    <dgm:cxn modelId="{C995A1F6-44B7-024D-A8E4-17E95CB2312E}" type="presOf" srcId="{18CDE71C-B8AE-C54A-BCD4-638894D9C814}" destId="{40363F13-1340-6543-9D5C-2F1398FFB918}" srcOrd="0" destOrd="1" presId="urn:microsoft.com/office/officeart/2005/8/layout/vList5"/>
    <dgm:cxn modelId="{73DFC42E-9B85-694A-A961-F7B7FA8548F1}" srcId="{117FA9B4-D7A1-5041-96A0-736083A62674}" destId="{63852C6F-C3EF-2B41-9684-787EA6DF5170}" srcOrd="1" destOrd="0" parTransId="{0ACE53F5-3160-AF45-8734-ADAB8F7F5504}" sibTransId="{7CDFFFF7-B33E-0642-AC83-3188DB09C5E0}"/>
    <dgm:cxn modelId="{42BF3363-8B37-6D4A-B336-6297109D872E}" type="presOf" srcId="{90EF8CDA-9B84-2044-BB3A-78E9CC35487F}" destId="{E59A613D-8812-AE40-9DCE-A23E8B6CE4AF}" srcOrd="0" destOrd="1" presId="urn:microsoft.com/office/officeart/2005/8/layout/vList5"/>
    <dgm:cxn modelId="{A7C7806F-C09E-6946-AE0D-B1505BF0C62A}" srcId="{BFC2713C-0AD0-244D-BE69-32AB6925F5D1}" destId="{117FA9B4-D7A1-5041-96A0-736083A62674}" srcOrd="1" destOrd="0" parTransId="{7BD1BF9C-1682-6843-A2C7-FD7A3A67A276}" sibTransId="{4C8983D6-CFA9-994B-807F-4BF71C8607E9}"/>
    <dgm:cxn modelId="{8EDD94C1-7FFB-824A-A2FD-8B563BD01898}" srcId="{117FA9B4-D7A1-5041-96A0-736083A62674}" destId="{E6818341-B1FC-124B-82AF-3D0F7A0E1EB8}" srcOrd="0" destOrd="0" parTransId="{37F0A983-0971-8041-A3AE-24B156F075D5}" sibTransId="{3FA5A577-3E13-0B43-8EA1-E4B84AB55D52}"/>
    <dgm:cxn modelId="{334AC1C5-7254-D541-97B0-968A673C655F}" srcId="{117FA9B4-D7A1-5041-96A0-736083A62674}" destId="{7B41820B-00E5-B849-9C81-D3A7C6C8BBB3}" srcOrd="2" destOrd="0" parTransId="{27C03505-B874-9D49-859D-FD34AD7FA564}" sibTransId="{00D845E8-D834-5743-AA80-734DB082CF1E}"/>
    <dgm:cxn modelId="{22F699BA-1F6A-1F40-9290-E5CDFECCE738}" srcId="{79F0E445-AEE3-3B4E-8FCD-D42481DF5ACB}" destId="{6D9A87C1-2EB2-1E42-A21A-AEF9F465ADD6}" srcOrd="0" destOrd="0" parTransId="{07F3EB9F-0FAB-B54F-A810-F7202A681017}" sibTransId="{809C7B73-1498-6047-B0DA-27B1AAFB64B2}"/>
    <dgm:cxn modelId="{3B0A7116-B9B1-0948-A849-270C30A2671C}" type="presParOf" srcId="{10E5463E-2C27-084E-88D5-70D1B26452A5}" destId="{ACBA71AA-8955-0D4D-9EF3-33470464B85C}" srcOrd="0" destOrd="0" presId="urn:microsoft.com/office/officeart/2005/8/layout/vList5"/>
    <dgm:cxn modelId="{8FEE01C5-375C-8045-8FB3-1C6F045F7858}" type="presParOf" srcId="{ACBA71AA-8955-0D4D-9EF3-33470464B85C}" destId="{68E5FBA8-7C03-2944-903A-988CC8341A0C}" srcOrd="0" destOrd="0" presId="urn:microsoft.com/office/officeart/2005/8/layout/vList5"/>
    <dgm:cxn modelId="{B5A429AC-09FF-9241-8DC0-4AB6590591DD}" type="presParOf" srcId="{ACBA71AA-8955-0D4D-9EF3-33470464B85C}" destId="{BE823176-F89D-9946-BC14-E424CF1B39C8}" srcOrd="1" destOrd="0" presId="urn:microsoft.com/office/officeart/2005/8/layout/vList5"/>
    <dgm:cxn modelId="{58A252AD-2711-6746-A656-102777F4726E}" type="presParOf" srcId="{10E5463E-2C27-084E-88D5-70D1B26452A5}" destId="{B99BFF4F-EF04-874F-9539-EB107C4AD200}" srcOrd="1" destOrd="0" presId="urn:microsoft.com/office/officeart/2005/8/layout/vList5"/>
    <dgm:cxn modelId="{3E285688-5557-FD46-8E40-B9194A045BDD}" type="presParOf" srcId="{10E5463E-2C27-084E-88D5-70D1B26452A5}" destId="{52049F49-76A2-6345-B106-97FE19C73D59}" srcOrd="2" destOrd="0" presId="urn:microsoft.com/office/officeart/2005/8/layout/vList5"/>
    <dgm:cxn modelId="{747676E6-8027-184E-9DB3-1458110AF1F7}" type="presParOf" srcId="{52049F49-76A2-6345-B106-97FE19C73D59}" destId="{EF6B2EA1-787F-384C-9414-9A0C29CD9534}" srcOrd="0" destOrd="0" presId="urn:microsoft.com/office/officeart/2005/8/layout/vList5"/>
    <dgm:cxn modelId="{11CA1A69-CC60-E04D-AEC6-561556DCDC25}" type="presParOf" srcId="{52049F49-76A2-6345-B106-97FE19C73D59}" destId="{956DE81C-5C5B-6E4A-AF3C-7E01E7BFDB3E}" srcOrd="1" destOrd="0" presId="urn:microsoft.com/office/officeart/2005/8/layout/vList5"/>
    <dgm:cxn modelId="{8F73FD9D-BCED-7345-922D-A3E2A753A47B}" type="presParOf" srcId="{10E5463E-2C27-084E-88D5-70D1B26452A5}" destId="{922B4DD4-6F33-B345-B5AD-904E48CAD521}" srcOrd="3" destOrd="0" presId="urn:microsoft.com/office/officeart/2005/8/layout/vList5"/>
    <dgm:cxn modelId="{4A99E261-BD41-1748-B680-C777A6B9CC12}" type="presParOf" srcId="{10E5463E-2C27-084E-88D5-70D1B26452A5}" destId="{31A9FE7A-0B5B-D143-A726-AFDED0D2D4E2}" srcOrd="4" destOrd="0" presId="urn:microsoft.com/office/officeart/2005/8/layout/vList5"/>
    <dgm:cxn modelId="{59B1E232-A859-AD48-8E8C-A2E7EDCDAC09}" type="presParOf" srcId="{31A9FE7A-0B5B-D143-A726-AFDED0D2D4E2}" destId="{27A8718E-7106-874A-A5C9-99B4BEED2EB1}" srcOrd="0" destOrd="0" presId="urn:microsoft.com/office/officeart/2005/8/layout/vList5"/>
    <dgm:cxn modelId="{C1E541C0-6F5C-1D48-8C4B-B6FE86F19E32}" type="presParOf" srcId="{31A9FE7A-0B5B-D143-A726-AFDED0D2D4E2}" destId="{E59A613D-8812-AE40-9DCE-A23E8B6CE4AF}" srcOrd="1" destOrd="0" presId="urn:microsoft.com/office/officeart/2005/8/layout/vList5"/>
    <dgm:cxn modelId="{D9F44918-2276-6846-8CD6-F76ACAE3660B}" type="presParOf" srcId="{10E5463E-2C27-084E-88D5-70D1B26452A5}" destId="{8DBDD872-FADB-7045-BD8B-6C098C8E935F}" srcOrd="5" destOrd="0" presId="urn:microsoft.com/office/officeart/2005/8/layout/vList5"/>
    <dgm:cxn modelId="{4DFE8DAA-093A-114D-A2B5-66D464C3C1F1}" type="presParOf" srcId="{10E5463E-2C27-084E-88D5-70D1B26452A5}" destId="{0333DE95-BED4-EE44-9DF3-61E796125747}" srcOrd="6" destOrd="0" presId="urn:microsoft.com/office/officeart/2005/8/layout/vList5"/>
    <dgm:cxn modelId="{5B697C72-1B2B-4148-8B11-D20D747F750A}" type="presParOf" srcId="{0333DE95-BED4-EE44-9DF3-61E796125747}" destId="{603C775A-59D2-4F4B-8483-DF52B47B3D65}" srcOrd="0" destOrd="0" presId="urn:microsoft.com/office/officeart/2005/8/layout/vList5"/>
    <dgm:cxn modelId="{370C8E13-D670-0F4C-8DFE-6C6A98D3B33A}" type="presParOf" srcId="{0333DE95-BED4-EE44-9DF3-61E796125747}" destId="{40363F13-1340-6543-9D5C-2F1398FFB918}" srcOrd="1" destOrd="0" presId="urn:microsoft.com/office/officeart/2005/8/layout/vList5"/>
  </dgm:cxnLst>
  <dgm:bg/>
  <dgm:whole/>
</dgm:dataModel>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7887A1-776E-C64B-885E-72A0FD6A9888}" type="datetimeFigureOut">
              <a:rPr lang="it-IT" smtClean="0"/>
              <a:t>11/27/11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609B7C-097F-334E-BC86-F441D74684DA}"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In my opinion the approach to properly address the key objectives of this program is really interdisciplinary. A relevant example is represented by vulnerability assessment, which involves at least three distinct communities: seismologists, earthquake engineering and social scientists dealing with physical, systemic or social vulnerability.  </a:t>
            </a:r>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230AC3-3541-E046-A4B5-E1FD6C157093}" type="slidenum">
              <a:rPr lang="en-GB">
                <a:ea typeface="ＭＳ Ｐゴシック" charset="-128"/>
                <a:cs typeface="ＭＳ Ｐゴシック" charset="-128"/>
              </a:rPr>
              <a:pPr fontAlgn="base">
                <a:spcBef>
                  <a:spcPct val="0"/>
                </a:spcBef>
                <a:spcAft>
                  <a:spcPct val="0"/>
                </a:spcAft>
              </a:pPr>
              <a:t>2</a:t>
            </a:fld>
            <a:endParaRPr lang="en-GB">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smtClean="0"/>
              <a:t>We have discussed several</a:t>
            </a:r>
            <a:r>
              <a:rPr lang="en-GB" baseline="0" dirty="0" smtClean="0"/>
              <a:t> times in this conference these earthquakes and their impact on the scientific community and the society. I believe we can summarize the following </a:t>
            </a:r>
            <a:r>
              <a:rPr lang="en-GB" dirty="0" smtClean="0"/>
              <a:t>lessons that we </a:t>
            </a:r>
            <a:r>
              <a:rPr lang="en-GB" dirty="0" smtClean="0"/>
              <a:t>can learn from these earthquakes.</a:t>
            </a:r>
            <a:r>
              <a:rPr lang="en-GB" dirty="0" smtClean="0"/>
              <a:t> </a:t>
            </a:r>
          </a:p>
          <a:p>
            <a:pPr marL="228600" indent="-228600">
              <a:spcBef>
                <a:spcPct val="0"/>
              </a:spcBef>
              <a:buAutoNum type="arabicParenBoth"/>
            </a:pPr>
            <a:r>
              <a:rPr lang="en-GB" dirty="0" smtClean="0"/>
              <a:t>the </a:t>
            </a:r>
            <a:r>
              <a:rPr lang="en-GB" dirty="0" smtClean="0"/>
              <a:t>impact on society was independent of their preparedness</a:t>
            </a:r>
            <a:r>
              <a:rPr lang="en-GB" dirty="0" smtClean="0"/>
              <a:t> </a:t>
            </a:r>
          </a:p>
          <a:p>
            <a:pPr marL="228600" indent="-228600">
              <a:spcBef>
                <a:spcPct val="0"/>
              </a:spcBef>
              <a:buAutoNum type="arabicParenBoth"/>
            </a:pPr>
            <a:r>
              <a:rPr lang="en-GB" dirty="0" smtClean="0"/>
              <a:t>the </a:t>
            </a:r>
            <a:r>
              <a:rPr lang="en-GB" dirty="0" smtClean="0"/>
              <a:t>resilience of involved communities is independent of economic classification between developing and developed </a:t>
            </a:r>
            <a:r>
              <a:rPr lang="en-GB" dirty="0" smtClean="0"/>
              <a:t>countries</a:t>
            </a:r>
          </a:p>
          <a:p>
            <a:pPr marL="228600" indent="-228600">
              <a:spcBef>
                <a:spcPct val="0"/>
              </a:spcBef>
              <a:buAutoNum type="arabicParenBoth"/>
            </a:pPr>
            <a:r>
              <a:rPr lang="en-GB" dirty="0" smtClean="0"/>
              <a:t>Actions</a:t>
            </a:r>
            <a:r>
              <a:rPr lang="en-GB" baseline="0" dirty="0" smtClean="0"/>
              <a:t> to involve stakeholders and to increase resilience in these regions of the world are different</a:t>
            </a:r>
            <a:r>
              <a:rPr lang="en-GB" dirty="0" smtClean="0"/>
              <a:t> </a:t>
            </a:r>
            <a:endParaRPr lang="en-GB" dirty="0" smtClean="0"/>
          </a:p>
          <a:p>
            <a:pPr>
              <a:spcBef>
                <a:spcPct val="0"/>
              </a:spcBef>
            </a:pPr>
            <a:endParaRPr lang="en-GB" dirty="0" smtClean="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000D2B-9936-484C-A361-0E41723C02DD}" type="slidenum">
              <a:rPr lang="en-GB">
                <a:ea typeface="ＭＳ Ｐゴシック" charset="-128"/>
                <a:cs typeface="ＭＳ Ｐゴシック" charset="-128"/>
              </a:rPr>
              <a:pPr fontAlgn="base">
                <a:spcBef>
                  <a:spcPct val="0"/>
                </a:spcBef>
                <a:spcAft>
                  <a:spcPct val="0"/>
                </a:spcAft>
              </a:pPr>
              <a:t>3</a:t>
            </a:fld>
            <a:endParaRPr lang="en-GB">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5609B7C-097F-334E-BC86-F441D74684DA}" type="slidenum">
              <a:rPr lang="en-GB" smtClean="0"/>
              <a:t>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The Abruzzo region is characterized by a relatively higher strain rate and a strong gradient of velocity between the Apennine</a:t>
            </a:r>
          </a:p>
          <a:p>
            <a:pPr eaLnBrk="1" hangingPunct="1">
              <a:spcBef>
                <a:spcPct val="0"/>
              </a:spcBef>
            </a:pPr>
            <a:r>
              <a:rPr lang="en-GB" smtClean="0"/>
              <a:t> chain and the Adriatic coast. </a:t>
            </a:r>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CF7D4A-B96D-E147-9382-ECCAECBC17A6}" type="slidenum">
              <a:rPr lang="en-GB" smtClean="0">
                <a:ea typeface="ＭＳ Ｐゴシック" charset="-128"/>
                <a:cs typeface="ＭＳ Ｐゴシック" charset="-128"/>
              </a:rPr>
              <a:pPr fontAlgn="base">
                <a:spcBef>
                  <a:spcPct val="0"/>
                </a:spcBef>
                <a:spcAft>
                  <a:spcPct val="0"/>
                </a:spcAft>
                <a:defRPr/>
              </a:pPr>
              <a:t>9</a:t>
            </a:fld>
            <a:endParaRPr lang="en-GB" smtClean="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the 20th century, at least 23 sequences affected the Abruzzi region, 8of which were very close to L’Aquila. In previous centuries, we found evidence of at least 13 sequences around L’Aquila, with maximum magnitude 4 to 5. Only three sequences were followed by stronger shocks (1461, 1703 and 2009). However, many strong events of the region (1349, 1762, 1915, 1950) were not preceded by foreshocks. We describe here the last of these sequences (1985) showing its strong similarity with the 2009 </a:t>
            </a:r>
            <a:r>
              <a:rPr lang="en-US" sz="1200" kern="1200" dirty="0" err="1" smtClean="0">
                <a:solidFill>
                  <a:schemeClr val="tx1"/>
                </a:solidFill>
                <a:latin typeface="+mn-lt"/>
                <a:ea typeface="+mn-ea"/>
                <a:cs typeface="+mn-cs"/>
              </a:rPr>
              <a:t>one,except</a:t>
            </a:r>
            <a:r>
              <a:rPr lang="en-US" sz="1200" kern="1200" dirty="0" smtClean="0">
                <a:solidFill>
                  <a:schemeClr val="tx1"/>
                </a:solidFill>
                <a:latin typeface="+mn-lt"/>
                <a:ea typeface="+mn-ea"/>
                <a:cs typeface="+mn-cs"/>
              </a:rPr>
              <a:t> its final evolution (no large event in 1985). Our </a:t>
            </a:r>
            <a:r>
              <a:rPr lang="en-US" sz="1200" kern="1200" dirty="0" err="1" smtClean="0">
                <a:solidFill>
                  <a:schemeClr val="tx1"/>
                </a:solidFill>
                <a:latin typeface="+mn-lt"/>
                <a:ea typeface="+mn-ea"/>
                <a:cs typeface="+mn-cs"/>
              </a:rPr>
              <a:t>analysissuggests</a:t>
            </a:r>
            <a:r>
              <a:rPr lang="en-US" sz="1200" kern="1200" dirty="0" smtClean="0">
                <a:solidFill>
                  <a:schemeClr val="tx1"/>
                </a:solidFill>
                <a:latin typeface="+mn-lt"/>
                <a:ea typeface="+mn-ea"/>
                <a:cs typeface="+mn-cs"/>
              </a:rPr>
              <a:t> that seismic sequences alone cannot be </a:t>
            </a:r>
            <a:r>
              <a:rPr lang="en-US" sz="1200" kern="1200" dirty="0" err="1" smtClean="0">
                <a:solidFill>
                  <a:schemeClr val="tx1"/>
                </a:solidFill>
                <a:latin typeface="+mn-lt"/>
                <a:ea typeface="+mn-ea"/>
                <a:cs typeface="+mn-cs"/>
              </a:rPr>
              <a:t>consideredstraight</a:t>
            </a:r>
            <a:r>
              <a:rPr lang="en-US" sz="1200" kern="1200" dirty="0" smtClean="0">
                <a:solidFill>
                  <a:schemeClr val="tx1"/>
                </a:solidFill>
                <a:latin typeface="+mn-lt"/>
                <a:ea typeface="+mn-ea"/>
                <a:cs typeface="+mn-cs"/>
              </a:rPr>
              <a:t> forerunners of incoming strong events</a:t>
            </a:r>
            <a:endParaRPr lang="en-GB" dirty="0"/>
          </a:p>
        </p:txBody>
      </p:sp>
      <p:sp>
        <p:nvSpPr>
          <p:cNvPr id="4" name="Slide Number Placeholder 3"/>
          <p:cNvSpPr>
            <a:spLocks noGrp="1"/>
          </p:cNvSpPr>
          <p:nvPr>
            <p:ph type="sldNum" sz="quarter" idx="10"/>
          </p:nvPr>
        </p:nvSpPr>
        <p:spPr/>
        <p:txBody>
          <a:bodyPr/>
          <a:lstStyle/>
          <a:p>
            <a:fld id="{15609B7C-097F-334E-BC86-F441D74684DA}" type="slidenum">
              <a:rPr lang="en-GB" smtClean="0"/>
              <a:t>12</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5609B7C-097F-334E-BC86-F441D74684DA}" type="slidenum">
              <a:rPr lang="en-GB" smtClean="0"/>
              <a:t>19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Rot="1" noChangeArrowheads="1" noTextEdit="1"/>
          </p:cNvSpPr>
          <p:nvPr>
            <p:ph type="sldImg"/>
          </p:nvPr>
        </p:nvSpPr>
        <p:spPr bwMode="auto">
          <a:noFill/>
          <a:ln>
            <a:solidFill>
              <a:srgbClr val="000000"/>
            </a:solidFill>
            <a:miter lim="800000"/>
            <a:headEnd/>
            <a:tailEnd/>
          </a:ln>
        </p:spPr>
      </p:sp>
      <p:sp>
        <p:nvSpPr>
          <p:cNvPr id="43011" name="Rectangle 3"/>
          <p:cNvSpPr>
            <a:spLocks noGrp="1" noChangeArrowheads="1"/>
          </p:cNvSpPr>
          <p:nvPr>
            <p:ph type="body" idx="1"/>
          </p:nvPr>
        </p:nvSpPr>
        <p:spPr bwMode="auto">
          <a:noFill/>
        </p:spPr>
        <p:txBody>
          <a:bodyPr/>
          <a:lstStyle/>
          <a:p>
            <a:r>
              <a:rPr lang="en-US"/>
              <a:t>Zoom in the epicentral area for some weeks across March-April 2009.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GB"/>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B156805-B4CA-194B-B60A-A06D0456FE3D}" type="datetime1">
              <a:rPr lang="it-IT"/>
              <a:pPr>
                <a:defRPr/>
              </a:pPr>
              <a:t>11/27/11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8CA3239-0C1D-6B45-AD2F-C5DFA9377829}"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it-IT"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A4BBD106-2025-8949-A182-86ECBBAD5662}" type="datetimeFigureOut">
              <a:rPr lang="it-IT" smtClean="0"/>
              <a:t>11/27/11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92D4F1-9440-E540-990D-1B512CBA06D6}"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it-IT"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A4BBD106-2025-8949-A182-86ECBBAD5662}" type="datetimeFigureOut">
              <a:rPr lang="it-IT" smtClean="0"/>
              <a:t>11/27/11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92D4F1-9440-E540-990D-1B512CBA06D6}"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it-IT" smtClean="0"/>
              <a:t>Click to edit Master title style</a:t>
            </a:r>
            <a:endParaRPr/>
          </a:p>
        </p:txBody>
      </p:sp>
      <p:sp>
        <p:nvSpPr>
          <p:cNvPr id="3" name="Date Placeholder 2"/>
          <p:cNvSpPr>
            <a:spLocks noGrp="1"/>
          </p:cNvSpPr>
          <p:nvPr>
            <p:ph type="dt" sz="half" idx="10"/>
          </p:nvPr>
        </p:nvSpPr>
        <p:spPr/>
        <p:txBody>
          <a:bodyPr/>
          <a:lstStyle/>
          <a:p>
            <a:fld id="{A4BBD106-2025-8949-A182-86ECBBAD5662}" type="datetimeFigureOut">
              <a:rPr lang="it-IT" smtClean="0"/>
              <a:t>11/27/11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692D4F1-9440-E540-990D-1B512CBA06D6}" type="slidenum">
              <a:rPr lang="en-GB" smtClean="0"/>
              <a:t>‹#›</a:t>
            </a:fld>
            <a:endParaRPr lang="en-GB"/>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Click icon to add picture</a:t>
            </a:r>
            <a:endParaRPr/>
          </a:p>
        </p:txBody>
      </p:sp>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it-IT" smtClean="0"/>
              <a:t>Click to edit Master title style</a:t>
            </a:r>
            <a:endParaRPr/>
          </a:p>
        </p:txBody>
      </p:sp>
      <p:sp>
        <p:nvSpPr>
          <p:cNvPr id="3" name="Date Placeholder 2"/>
          <p:cNvSpPr>
            <a:spLocks noGrp="1"/>
          </p:cNvSpPr>
          <p:nvPr>
            <p:ph type="dt" sz="half" idx="10"/>
          </p:nvPr>
        </p:nvSpPr>
        <p:spPr/>
        <p:txBody>
          <a:bodyPr/>
          <a:lstStyle/>
          <a:p>
            <a:fld id="{A4BBD106-2025-8949-A182-86ECBBAD5662}" type="datetimeFigureOut">
              <a:rPr lang="it-IT" smtClean="0"/>
              <a:t>11/27/11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692D4F1-9440-E540-990D-1B512CBA06D6}" type="slidenum">
              <a:rPr lang="en-GB" smtClean="0"/>
              <a:t>‹#›</a:t>
            </a:fld>
            <a:endParaRPr lang="en-GB"/>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t-IT"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4" name="Date Placeholder 3"/>
          <p:cNvSpPr>
            <a:spLocks noGrp="1"/>
          </p:cNvSpPr>
          <p:nvPr>
            <p:ph type="dt" sz="half" idx="10"/>
          </p:nvPr>
        </p:nvSpPr>
        <p:spPr/>
        <p:txBody>
          <a:bodyPr/>
          <a:lstStyle/>
          <a:p>
            <a:fld id="{A4BBD106-2025-8949-A182-86ECBBAD5662}" type="datetimeFigureOut">
              <a:rPr lang="it-IT" smtClean="0"/>
              <a:t>11/27/11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92D4F1-9440-E540-990D-1B512CBA06D6}"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it-IT"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4" name="Date Placeholder 3"/>
          <p:cNvSpPr>
            <a:spLocks noGrp="1"/>
          </p:cNvSpPr>
          <p:nvPr>
            <p:ph type="dt" sz="half" idx="10"/>
          </p:nvPr>
        </p:nvSpPr>
        <p:spPr/>
        <p:txBody>
          <a:bodyPr/>
          <a:lstStyle/>
          <a:p>
            <a:fld id="{A4BBD106-2025-8949-A182-86ECBBAD5662}" type="datetimeFigureOut">
              <a:rPr lang="it-IT" smtClean="0"/>
              <a:t>11/27/11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92D4F1-9440-E540-990D-1B512CBA06D6}"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GB"/>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75673B1B-2447-D043-A58B-BFD51D3C752E}"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58CA720-55DE-DD49-933F-7B1FF189E53B}" type="datetime1">
              <a:rPr lang="it-IT"/>
              <a:pPr>
                <a:defRPr/>
              </a:pPr>
              <a:t>11/28/11</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en-GB"/>
          </a:p>
        </p:txBody>
      </p:sp>
      <p:sp>
        <p:nvSpPr>
          <p:cNvPr id="6" name="Segnaposto numero diapositiva 5"/>
          <p:cNvSpPr>
            <a:spLocks noGrp="1"/>
          </p:cNvSpPr>
          <p:nvPr>
            <p:ph type="sldNum" sz="quarter" idx="12"/>
          </p:nvPr>
        </p:nvSpPr>
        <p:spPr/>
        <p:txBody>
          <a:bodyPr/>
          <a:lstStyle>
            <a:lvl1pPr>
              <a:defRPr/>
            </a:lvl1pPr>
          </a:lstStyle>
          <a:p>
            <a:pPr>
              <a:defRPr/>
            </a:pPr>
            <a:fld id="{A31FC121-5558-C448-9529-F689FE96108E}" type="slidenum">
              <a:rPr lang="it-IT"/>
              <a:pPr>
                <a:defRPr/>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it-IT"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a:p>
        </p:txBody>
      </p:sp>
      <p:sp>
        <p:nvSpPr>
          <p:cNvPr id="4" name="Date Placeholder 3"/>
          <p:cNvSpPr>
            <a:spLocks noGrp="1"/>
          </p:cNvSpPr>
          <p:nvPr>
            <p:ph type="dt" sz="half" idx="10"/>
          </p:nvPr>
        </p:nvSpPr>
        <p:spPr>
          <a:xfrm>
            <a:off x="457200" y="6275294"/>
            <a:ext cx="1600200" cy="365125"/>
          </a:xfrm>
        </p:spPr>
        <p:txBody>
          <a:bodyPr/>
          <a:lstStyle>
            <a:lvl1pPr>
              <a:defRPr sz="1100">
                <a:solidFill>
                  <a:schemeClr val="tx2"/>
                </a:solidFill>
              </a:defRPr>
            </a:lvl1pPr>
          </a:lstStyle>
          <a:p>
            <a:fld id="{A4BBD106-2025-8949-A182-86ECBBAD5662}" type="datetimeFigureOut">
              <a:rPr lang="it-IT" smtClean="0"/>
              <a:t>11/27/11</a:t>
            </a:fld>
            <a:endParaRPr lang="en-GB"/>
          </a:p>
        </p:txBody>
      </p:sp>
      <p:sp>
        <p:nvSpPr>
          <p:cNvPr id="5" name="Footer Placeholder 4"/>
          <p:cNvSpPr>
            <a:spLocks noGrp="1"/>
          </p:cNvSpPr>
          <p:nvPr>
            <p:ph type="ftr" sz="quarter" idx="11"/>
          </p:nvPr>
        </p:nvSpPr>
        <p:spPr>
          <a:xfrm>
            <a:off x="2209800" y="6275294"/>
            <a:ext cx="5638800" cy="365125"/>
          </a:xfrm>
        </p:spPr>
        <p:txBody>
          <a:bodyPr/>
          <a:lstStyle>
            <a:lvl1pPr algn="l">
              <a:defRPr sz="1100">
                <a:solidFill>
                  <a:schemeClr val="tx2"/>
                </a:solidFill>
              </a:defRPr>
            </a:lvl1pPr>
          </a:lstStyle>
          <a:p>
            <a:endParaRPr lang="en-GB"/>
          </a:p>
        </p:txBody>
      </p:sp>
      <p:sp>
        <p:nvSpPr>
          <p:cNvPr id="6" name="Slide Number Placeholder 5"/>
          <p:cNvSpPr>
            <a:spLocks noGrp="1"/>
          </p:cNvSpPr>
          <p:nvPr>
            <p:ph type="sldNum" sz="quarter" idx="12"/>
          </p:nvPr>
        </p:nvSpPr>
        <p:spPr>
          <a:xfrm>
            <a:off x="8077200" y="6275294"/>
            <a:ext cx="609600" cy="365125"/>
          </a:xfrm>
        </p:spPr>
        <p:txBody>
          <a:bodyPr/>
          <a:lstStyle>
            <a:lvl1pPr>
              <a:defRPr sz="1400">
                <a:solidFill>
                  <a:schemeClr val="tx2"/>
                </a:solidFill>
              </a:defRPr>
            </a:lvl1p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4" name="Date Placeholder 3"/>
          <p:cNvSpPr>
            <a:spLocks noGrp="1"/>
          </p:cNvSpPr>
          <p:nvPr>
            <p:ph type="dt" sz="half" idx="10"/>
          </p:nvPr>
        </p:nvSpPr>
        <p:spPr/>
        <p:txBody>
          <a:bodyPr/>
          <a:lstStyle/>
          <a:p>
            <a:fld id="{A4BBD106-2025-8949-A182-86ECBBAD5662}" type="datetimeFigureOut">
              <a:rPr lang="it-IT" smtClean="0"/>
              <a:t>11/27/11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92D4F1-9440-E540-990D-1B512CBA06D6}"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it-IT"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it-IT"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Click icon to add picture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t-IT"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5" name="Date Placeholder 4"/>
          <p:cNvSpPr>
            <a:spLocks noGrp="1"/>
          </p:cNvSpPr>
          <p:nvPr>
            <p:ph type="dt" sz="half" idx="10"/>
          </p:nvPr>
        </p:nvSpPr>
        <p:spPr/>
        <p:txBody>
          <a:bodyPr/>
          <a:lstStyle/>
          <a:p>
            <a:fld id="{A4BBD106-2025-8949-A182-86ECBBAD5662}" type="datetimeFigureOut">
              <a:rPr lang="it-IT" smtClean="0"/>
              <a:t>11/27/11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92D4F1-9440-E540-990D-1B512CBA06D6}"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788894"/>
          </a:xfrm>
        </p:spPr>
        <p:txBody>
          <a:bodyPr>
            <a:noAutofit/>
          </a:bodyPr>
          <a:lstStyle>
            <a:lvl1pPr>
              <a:defRPr/>
            </a:lvl1pPr>
          </a:lstStyle>
          <a:p>
            <a:r>
              <a:rPr lang="it-IT"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7" name="Date Placeholder 6"/>
          <p:cNvSpPr>
            <a:spLocks noGrp="1"/>
          </p:cNvSpPr>
          <p:nvPr>
            <p:ph type="dt" sz="half" idx="10"/>
          </p:nvPr>
        </p:nvSpPr>
        <p:spPr/>
        <p:txBody>
          <a:bodyPr/>
          <a:lstStyle/>
          <a:p>
            <a:fld id="{A4BBD106-2025-8949-A182-86ECBBAD5662}" type="datetimeFigureOut">
              <a:rPr lang="it-IT" smtClean="0"/>
              <a:t>11/27/11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692D4F1-9440-E540-990D-1B512CBA06D6}" type="slidenum">
              <a:rPr lang="en-GB" smtClean="0"/>
              <a:t>‹#›</a:t>
            </a:fld>
            <a:endParaRPr lang="en-GB"/>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Date Placeholder 2"/>
          <p:cNvSpPr>
            <a:spLocks noGrp="1"/>
          </p:cNvSpPr>
          <p:nvPr>
            <p:ph type="dt" sz="half" idx="10"/>
          </p:nvPr>
        </p:nvSpPr>
        <p:spPr/>
        <p:txBody>
          <a:bodyPr/>
          <a:lstStyle/>
          <a:p>
            <a:fld id="{A4BBD106-2025-8949-A182-86ECBBAD5662}" type="datetimeFigureOut">
              <a:rPr lang="it-IT" smtClean="0"/>
              <a:t>11/27/11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692D4F1-9440-E540-990D-1B512CBA06D6}"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BD106-2025-8949-A182-86ECBBAD5662}" type="datetimeFigureOut">
              <a:rPr lang="it-IT" smtClean="0"/>
              <a:t>11/27/11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692D4F1-9440-E540-990D-1B512CBA06D6}"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2" Type="http://schemas.openxmlformats.org/officeDocument/2006/relationships/slideLayout" Target="../slideLayouts/slideLayout13.xml"/><Relationship Id="rId13" Type="http://schemas.openxmlformats.org/officeDocument/2006/relationships/slideLayout" Target="../slideLayouts/slideLayout14.xml"/><Relationship Id="rId14" Type="http://schemas.openxmlformats.org/officeDocument/2006/relationships/slideLayout" Target="../slideLayouts/slideLayout15.xml"/><Relationship Id="rId15" Type="http://schemas.openxmlformats.org/officeDocument/2006/relationships/theme" Target="../theme/theme2.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slideLayout" Target="../slideLayouts/slideLayout10.xml"/><Relationship Id="rId10"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3.xml"/><Relationship Id="rId3"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49A2A2A4-931C-6047-AC44-C11DBD0AE1E8}" type="datetime1">
              <a:rPr lang="it-IT"/>
              <a:pPr>
                <a:defRPr/>
              </a:pPr>
              <a:t>11/27/11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0C985709-7200-DD48-8E55-E66F8915BAB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r:id="rId1"/>
  </p:sldLayoutIdLst>
  <p:txStyles>
    <p:titleStyle>
      <a:lvl1pPr algn="ctr" defTabSz="457200" rtl="0" fontAlgn="base">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582706"/>
            <a:ext cx="7918450" cy="788894"/>
          </a:xfrm>
          <a:prstGeom prst="rect">
            <a:avLst/>
          </a:prstGeom>
        </p:spPr>
        <p:txBody>
          <a:bodyPr vert="horz" lIns="91440" tIns="45720" rIns="91440" bIns="45720" rtlCol="0" anchor="t" anchorCtr="0">
            <a:normAutofit/>
          </a:bodyPr>
          <a:lstStyle/>
          <a:p>
            <a:r>
              <a:rPr lang="it-IT" smtClean="0"/>
              <a:t>Click to edit Master title style</a:t>
            </a:r>
            <a:endParaRPr/>
          </a:p>
        </p:txBody>
      </p:sp>
      <p:sp>
        <p:nvSpPr>
          <p:cNvPr id="3" name="Text Placeholder 2"/>
          <p:cNvSpPr>
            <a:spLocks noGrp="1"/>
          </p:cNvSpPr>
          <p:nvPr>
            <p:ph type="body" idx="1"/>
          </p:nvPr>
        </p:nvSpPr>
        <p:spPr>
          <a:xfrm>
            <a:off x="988358" y="2044700"/>
            <a:ext cx="7167284" cy="40814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4" name="Date Placeholder 3"/>
          <p:cNvSpPr>
            <a:spLocks noGrp="1"/>
          </p:cNvSpPr>
          <p:nvPr>
            <p:ph type="dt" sz="half" idx="2"/>
          </p:nvPr>
        </p:nvSpPr>
        <p:spPr>
          <a:xfrm>
            <a:off x="457200" y="6275294"/>
            <a:ext cx="1600200" cy="365125"/>
          </a:xfrm>
          <a:prstGeom prst="rect">
            <a:avLst/>
          </a:prstGeom>
        </p:spPr>
        <p:txBody>
          <a:bodyPr vert="horz" lIns="91440" tIns="45720" rIns="91440" bIns="45720" rtlCol="0" anchor="ctr"/>
          <a:lstStyle>
            <a:lvl1pPr algn="l">
              <a:defRPr sz="1100">
                <a:solidFill>
                  <a:schemeClr val="tx2"/>
                </a:solidFill>
              </a:defRPr>
            </a:lvl1pPr>
          </a:lstStyle>
          <a:p>
            <a:fld id="{A4BBD106-2025-8949-A182-86ECBBAD5662}" type="datetimeFigureOut">
              <a:rPr lang="it-IT" smtClean="0"/>
              <a:t>11/27/11</a:t>
            </a:fld>
            <a:endParaRPr lang="en-GB"/>
          </a:p>
        </p:txBody>
      </p:sp>
      <p:sp>
        <p:nvSpPr>
          <p:cNvPr id="5" name="Footer Placeholder 4"/>
          <p:cNvSpPr>
            <a:spLocks noGrp="1"/>
          </p:cNvSpPr>
          <p:nvPr>
            <p:ph type="ftr" sz="quarter" idx="3"/>
          </p:nvPr>
        </p:nvSpPr>
        <p:spPr>
          <a:xfrm>
            <a:off x="2205318" y="6275294"/>
            <a:ext cx="5643282" cy="365125"/>
          </a:xfrm>
          <a:prstGeom prst="rect">
            <a:avLst/>
          </a:prstGeom>
        </p:spPr>
        <p:txBody>
          <a:bodyPr vert="horz" lIns="91440" tIns="45720" rIns="91440" bIns="45720" rtlCol="0" anchor="ctr"/>
          <a:lstStyle>
            <a:lvl1pPr algn="l">
              <a:defRPr sz="1100">
                <a:solidFill>
                  <a:schemeClr val="tx2"/>
                </a:solidFill>
              </a:defRPr>
            </a:lvl1pPr>
          </a:lstStyle>
          <a:p>
            <a:endParaRPr lang="en-GB"/>
          </a:p>
        </p:txBody>
      </p:sp>
      <p:sp>
        <p:nvSpPr>
          <p:cNvPr id="6" name="Slide Number Placeholder 5"/>
          <p:cNvSpPr>
            <a:spLocks noGrp="1"/>
          </p:cNvSpPr>
          <p:nvPr>
            <p:ph type="sldNum" sz="quarter" idx="4"/>
          </p:nvPr>
        </p:nvSpPr>
        <p:spPr>
          <a:xfrm>
            <a:off x="8077200" y="6275294"/>
            <a:ext cx="609600" cy="365125"/>
          </a:xfrm>
          <a:prstGeom prst="rect">
            <a:avLst/>
          </a:prstGeom>
        </p:spPr>
        <p:txBody>
          <a:bodyPr vert="horz" lIns="91440" tIns="45720" rIns="91440" bIns="45720" rtlCol="0" anchor="ctr"/>
          <a:lstStyle>
            <a:lvl1pPr algn="r">
              <a:defRPr sz="1400">
                <a:solidFill>
                  <a:schemeClr val="tx2"/>
                </a:solidFill>
              </a:defRPr>
            </a:lvl1pPr>
          </a:lstStyle>
          <a:p>
            <a:fld id="{1692D4F1-9440-E540-990D-1B512CBA06D6}" type="slidenum">
              <a:rPr lang="en-GB" smtClean="0"/>
              <a:t>‹#›</a:t>
            </a:fld>
            <a:endParaRPr lang="en-GB"/>
          </a:p>
        </p:txBody>
      </p:sp>
    </p:spTree>
  </p:cSld>
  <p:clrMap bg1="dk1" tx1="lt1" bg2="dk2" tx2="lt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Lst>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8382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Arial" charset="0"/>
                <a:ea typeface="ＭＳ Ｐゴシック" charset="-128"/>
                <a:cs typeface="ＭＳ Ｐゴシック" charset="-128"/>
              </a:defRPr>
            </a:lvl1pPr>
          </a:lstStyle>
          <a:p>
            <a:pPr>
              <a:defRPr/>
            </a:pPr>
            <a:fld id="{C01D4BB8-84D9-3444-857D-47FF93D53E54}" type="slidenum">
              <a:rPr lang="en-US"/>
              <a:pPr>
                <a:defRPr/>
              </a:pPr>
              <a:t>‹#›</a:t>
            </a:fld>
            <a:endParaRPr lang="en-US"/>
          </a:p>
        </p:txBody>
      </p:sp>
      <p:pic>
        <p:nvPicPr>
          <p:cNvPr id="13318" name="Picture 8" descr="nuova_palla_new"/>
          <p:cNvPicPr>
            <a:picLocks noChangeAspect="1" noChangeArrowheads="1"/>
          </p:cNvPicPr>
          <p:nvPr userDrawn="1"/>
        </p:nvPicPr>
        <p:blipFill>
          <a:blip r:embed="rId3"/>
          <a:srcRect/>
          <a:stretch>
            <a:fillRect/>
          </a:stretch>
        </p:blipFill>
        <p:spPr bwMode="auto">
          <a:xfrm>
            <a:off x="7924800" y="0"/>
            <a:ext cx="1062038" cy="1371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898989"/>
                </a:solidFill>
                <a:latin typeface="Calibri" pitchFamily="-106" charset="0"/>
              </a:defRPr>
            </a:lvl1pPr>
          </a:lstStyle>
          <a:p>
            <a:pPr>
              <a:defRPr/>
            </a:pPr>
            <a:fld id="{DC6AA401-782F-A946-9F62-8A4FF4D6952F}" type="datetime1">
              <a:rPr lang="it-IT"/>
              <a:pPr>
                <a:defRPr/>
              </a:pPr>
              <a:t>11/28/11</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a:solidFill>
                  <a:srgbClr val="898989"/>
                </a:solidFill>
                <a:latin typeface="Calibri" pitchFamily="-106" charset="0"/>
              </a:defRPr>
            </a:lvl1pPr>
          </a:lstStyle>
          <a:p>
            <a:pPr>
              <a:defRPr/>
            </a:pPr>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latin typeface="Calibri" pitchFamily="-106" charset="0"/>
              </a:defRPr>
            </a:lvl1pPr>
          </a:lstStyle>
          <a:p>
            <a:pPr>
              <a:defRPr/>
            </a:pPr>
            <a:fld id="{046743CC-501F-E848-BD90-7EF27BAB22CE}"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6"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6"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gif"/><Relationship Id="rId6" Type="http://schemas.openxmlformats.org/officeDocument/2006/relationships/image" Target="../media/image8.gif"/><Relationship Id="rId7" Type="http://schemas.openxmlformats.org/officeDocument/2006/relationships/image" Target="../media/image9.gif"/><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jpeg"/><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4.pdf"/><Relationship Id="rId5" Type="http://schemas.openxmlformats.org/officeDocument/2006/relationships/image" Target="../media/image25.png"/><Relationship Id="rId6" Type="http://schemas.openxmlformats.org/officeDocument/2006/relationships/image" Target="../media/image26.pdf"/><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17.xml"/><Relationship Id="rId2"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jpeg"/><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png"/><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06388" y="623047"/>
            <a:ext cx="8513762" cy="2729753"/>
          </a:xfrm>
        </p:spPr>
        <p:txBody>
          <a:bodyPr/>
          <a:lstStyle/>
          <a:p>
            <a:pPr>
              <a:lnSpc>
                <a:spcPts val="7500"/>
              </a:lnSpc>
            </a:pPr>
            <a:r>
              <a:rPr lang="en-GB" sz="4800" dirty="0" smtClean="0"/>
              <a:t>Responsibility and liability of scientists: the case of the L’Aquila earthquake </a:t>
            </a:r>
            <a:endParaRPr lang="en-GB" sz="4800" dirty="0"/>
          </a:p>
        </p:txBody>
      </p:sp>
      <p:sp>
        <p:nvSpPr>
          <p:cNvPr id="3" name="Subtitle 2"/>
          <p:cNvSpPr>
            <a:spLocks noGrp="1"/>
          </p:cNvSpPr>
          <p:nvPr>
            <p:ph type="subTitle" idx="1"/>
          </p:nvPr>
        </p:nvSpPr>
        <p:spPr>
          <a:xfrm>
            <a:off x="381000" y="2362200"/>
            <a:ext cx="9144000" cy="2286000"/>
          </a:xfrm>
        </p:spPr>
        <p:txBody>
          <a:bodyPr>
            <a:normAutofit/>
          </a:bodyPr>
          <a:lstStyle/>
          <a:p>
            <a:r>
              <a:rPr lang="en-GB" sz="4000" dirty="0" smtClean="0"/>
              <a:t>Massimo Cocco</a:t>
            </a:r>
          </a:p>
          <a:p>
            <a:r>
              <a:rPr lang="en-GB" sz="3000" dirty="0" smtClean="0"/>
              <a:t>Istituto Nazionale di Geofisica </a:t>
            </a:r>
            <a:r>
              <a:rPr lang="en-GB" sz="3000" dirty="0" err="1" smtClean="0"/>
              <a:t>e</a:t>
            </a:r>
            <a:r>
              <a:rPr lang="en-GB" sz="3000" dirty="0" smtClean="0"/>
              <a:t> Vulcanologia </a:t>
            </a:r>
          </a:p>
        </p:txBody>
      </p:sp>
      <p:grpSp>
        <p:nvGrpSpPr>
          <p:cNvPr id="4" name="Group 6"/>
          <p:cNvGrpSpPr>
            <a:grpSpLocks/>
          </p:cNvGrpSpPr>
          <p:nvPr/>
        </p:nvGrpSpPr>
        <p:grpSpPr bwMode="auto">
          <a:xfrm>
            <a:off x="828675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pic>
        <p:nvPicPr>
          <p:cNvPr id="7" name="Picture 3" descr="EPOS_logo.ai.pdf"/>
          <p:cNvPicPr>
            <a:picLocks noChangeAspect="1"/>
          </p:cNvPicPr>
          <p:nvPr/>
        </p:nvPicPr>
        <p:blipFill>
          <a:blip r:embed="rId3"/>
          <a:srcRect l="57748" t="9496" b="65344"/>
          <a:stretch>
            <a:fillRect/>
          </a:stretch>
        </p:blipFill>
        <p:spPr bwMode="auto">
          <a:xfrm>
            <a:off x="76200" y="65087"/>
            <a:ext cx="1470025" cy="631825"/>
          </a:xfrm>
          <a:prstGeom prst="rect">
            <a:avLst/>
          </a:prstGeom>
          <a:solidFill>
            <a:schemeClr val="bg2">
              <a:lumMod val="60000"/>
              <a:lumOff val="40000"/>
            </a:schemeClr>
          </a:solidFill>
          <a:ln w="9525">
            <a:noFill/>
            <a:miter lim="800000"/>
            <a:headEnd/>
            <a:tailEnd/>
          </a:ln>
        </p:spPr>
      </p:pic>
      <p:pic>
        <p:nvPicPr>
          <p:cNvPr id="8" name="Picture 7"/>
          <p:cNvPicPr>
            <a:picLocks noChangeAspect="1"/>
          </p:cNvPicPr>
          <p:nvPr/>
        </p:nvPicPr>
        <p:blipFill>
          <a:blip r:embed="rId4"/>
          <a:stretch>
            <a:fillRect/>
          </a:stretch>
        </p:blipFill>
        <p:spPr>
          <a:xfrm>
            <a:off x="152400" y="5921375"/>
            <a:ext cx="1243656" cy="631825"/>
          </a:xfrm>
          <a:prstGeom prst="rect">
            <a:avLst/>
          </a:prstGeom>
          <a:solidFill>
            <a:srgbClr val="949FBF"/>
          </a:solidFill>
        </p:spPr>
      </p:pic>
      <p:sp>
        <p:nvSpPr>
          <p:cNvPr id="9" name="TextBox 8"/>
          <p:cNvSpPr txBox="1"/>
          <p:nvPr/>
        </p:nvSpPr>
        <p:spPr>
          <a:xfrm>
            <a:off x="609600" y="5688796"/>
            <a:ext cx="7599119" cy="954107"/>
          </a:xfrm>
          <a:prstGeom prst="rect">
            <a:avLst/>
          </a:prstGeom>
          <a:noFill/>
        </p:spPr>
        <p:txBody>
          <a:bodyPr wrap="square" rtlCol="0">
            <a:spAutoFit/>
          </a:bodyPr>
          <a:lstStyle/>
          <a:p>
            <a:pPr algn="ctr"/>
            <a:r>
              <a:rPr lang="en-US" sz="1400" b="1" dirty="0" smtClean="0"/>
              <a:t>"</a:t>
            </a:r>
            <a:r>
              <a:rPr lang="en-US" sz="1400" b="1" dirty="0"/>
              <a:t>ESF-COST Conference on  Understanding Extreme </a:t>
            </a:r>
            <a:r>
              <a:rPr lang="en-US" sz="1400" b="1" dirty="0" err="1"/>
              <a:t>Geohazards</a:t>
            </a:r>
            <a:r>
              <a:rPr lang="en-US" sz="1400" b="1" dirty="0"/>
              <a:t> The Science of the</a:t>
            </a:r>
            <a:r>
              <a:rPr lang="en-US" sz="1400" b="1" dirty="0" smtClean="0"/>
              <a:t> </a:t>
            </a:r>
          </a:p>
          <a:p>
            <a:pPr algn="ctr"/>
            <a:r>
              <a:rPr lang="en-US" sz="1400" b="1" dirty="0" smtClean="0"/>
              <a:t>Disaster </a:t>
            </a:r>
            <a:r>
              <a:rPr lang="en-US" sz="1400" b="1" dirty="0"/>
              <a:t>Risk Management Cycle  </a:t>
            </a:r>
            <a:r>
              <a:rPr lang="en-US" sz="1400" b="1" dirty="0" err="1"/>
              <a:t>Sant</a:t>
            </a:r>
            <a:r>
              <a:rPr lang="en-US" sz="1400" b="1" dirty="0"/>
              <a:t> </a:t>
            </a:r>
            <a:r>
              <a:rPr lang="en-US" sz="1400" b="1" dirty="0" err="1"/>
              <a:t>Feliu</a:t>
            </a:r>
            <a:r>
              <a:rPr lang="en-US" sz="1400" b="1" dirty="0"/>
              <a:t> de </a:t>
            </a:r>
            <a:r>
              <a:rPr lang="en-US" sz="1400" b="1" dirty="0" err="1"/>
              <a:t>Guixols</a:t>
            </a:r>
            <a:r>
              <a:rPr lang="en-US" sz="1400" b="1" dirty="0"/>
              <a:t>, Spain, 27 November - 2 December 2011</a:t>
            </a:r>
            <a:endParaRPr lang="en-GB" sz="1400" b="1" dirty="0"/>
          </a:p>
        </p:txBody>
      </p:sp>
      <p:pic>
        <p:nvPicPr>
          <p:cNvPr id="10" name="Picture 9" descr="logo_cost.gif"/>
          <p:cNvPicPr>
            <a:picLocks noChangeAspect="1"/>
          </p:cNvPicPr>
          <p:nvPr/>
        </p:nvPicPr>
        <p:blipFill>
          <a:blip r:embed="rId5"/>
          <a:stretch>
            <a:fillRect/>
          </a:stretch>
        </p:blipFill>
        <p:spPr>
          <a:xfrm>
            <a:off x="128587" y="4893645"/>
            <a:ext cx="2157413" cy="575310"/>
          </a:xfrm>
          <a:prstGeom prst="rect">
            <a:avLst/>
          </a:prstGeom>
        </p:spPr>
      </p:pic>
      <p:pic>
        <p:nvPicPr>
          <p:cNvPr id="11" name="Picture 10" descr="G_6036b30bd5.gif"/>
          <p:cNvPicPr>
            <a:picLocks noChangeAspect="1"/>
          </p:cNvPicPr>
          <p:nvPr/>
        </p:nvPicPr>
        <p:blipFill>
          <a:blip r:embed="rId6"/>
          <a:stretch>
            <a:fillRect/>
          </a:stretch>
        </p:blipFill>
        <p:spPr>
          <a:xfrm>
            <a:off x="6938719" y="4893645"/>
            <a:ext cx="1905000" cy="622300"/>
          </a:xfrm>
          <a:prstGeom prst="rect">
            <a:avLst/>
          </a:prstGeom>
        </p:spPr>
      </p:pic>
      <p:pic>
        <p:nvPicPr>
          <p:cNvPr id="12" name="Picture 11" descr="U_cb5e32af48.gif"/>
          <p:cNvPicPr>
            <a:picLocks noChangeAspect="1"/>
          </p:cNvPicPr>
          <p:nvPr/>
        </p:nvPicPr>
        <p:blipFill>
          <a:blip r:embed="rId7"/>
          <a:stretch>
            <a:fillRect/>
          </a:stretch>
        </p:blipFill>
        <p:spPr>
          <a:xfrm>
            <a:off x="7774709" y="5688795"/>
            <a:ext cx="1069010" cy="91934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52400"/>
            <a:ext cx="7918450" cy="788894"/>
          </a:xfrm>
        </p:spPr>
        <p:txBody>
          <a:bodyPr/>
          <a:lstStyle/>
          <a:p>
            <a:r>
              <a:rPr lang="en-GB" dirty="0" smtClean="0"/>
              <a:t>Regional Seismicity</a:t>
            </a:r>
            <a:endParaRPr lang="en-GB" dirty="0"/>
          </a:p>
        </p:txBody>
      </p:sp>
      <p:grpSp>
        <p:nvGrpSpPr>
          <p:cNvPr id="3" name="Group 6"/>
          <p:cNvGrpSpPr>
            <a:grpSpLocks/>
          </p:cNvGrpSpPr>
          <p:nvPr/>
        </p:nvGrpSpPr>
        <p:grpSpPr bwMode="auto">
          <a:xfrm>
            <a:off x="828675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pic>
        <p:nvPicPr>
          <p:cNvPr id="16" name="Picture 3"/>
          <p:cNvPicPr>
            <a:picLocks noChangeAspect="1" noChangeArrowheads="1"/>
          </p:cNvPicPr>
          <p:nvPr/>
        </p:nvPicPr>
        <p:blipFill>
          <a:blip r:embed="rId3"/>
          <a:srcRect/>
          <a:stretch>
            <a:fillRect/>
          </a:stretch>
        </p:blipFill>
        <p:spPr bwMode="auto">
          <a:xfrm>
            <a:off x="152400" y="1447800"/>
            <a:ext cx="4468317" cy="4290536"/>
          </a:xfrm>
          <a:prstGeom prst="rect">
            <a:avLst/>
          </a:prstGeom>
          <a:noFill/>
          <a:ln w="9525">
            <a:noFill/>
            <a:miter lim="800000"/>
            <a:headEnd/>
            <a:tailEnd/>
          </a:ln>
        </p:spPr>
      </p:pic>
      <p:sp>
        <p:nvSpPr>
          <p:cNvPr id="17" name="CasellaDiTesto 1"/>
          <p:cNvSpPr txBox="1">
            <a:spLocks noChangeArrowheads="1"/>
          </p:cNvSpPr>
          <p:nvPr/>
        </p:nvSpPr>
        <p:spPr bwMode="auto">
          <a:xfrm>
            <a:off x="152400" y="5738336"/>
            <a:ext cx="1898238" cy="738664"/>
          </a:xfrm>
          <a:prstGeom prst="rect">
            <a:avLst/>
          </a:prstGeom>
          <a:noFill/>
          <a:ln w="9525">
            <a:noFill/>
            <a:miter lim="800000"/>
            <a:headEnd/>
            <a:tailEnd/>
          </a:ln>
        </p:spPr>
        <p:txBody>
          <a:bodyPr wrap="none">
            <a:prstTxWarp prst="textNoShape">
              <a:avLst/>
            </a:prstTxWarp>
            <a:spAutoFit/>
          </a:bodyPr>
          <a:lstStyle/>
          <a:p>
            <a:pPr algn="ctr"/>
            <a:r>
              <a:rPr lang="en-US" sz="1400" b="0" dirty="0">
                <a:latin typeface="Calibri" charset="0"/>
                <a:ea typeface="Arial" charset="0"/>
                <a:cs typeface="Arial" charset="0"/>
              </a:rPr>
              <a:t>CSI catalogue</a:t>
            </a:r>
          </a:p>
          <a:p>
            <a:pPr algn="ctr"/>
            <a:r>
              <a:rPr lang="en-US" sz="1400" b="0" dirty="0">
                <a:latin typeface="Calibri" charset="0"/>
                <a:ea typeface="Arial" charset="0"/>
                <a:cs typeface="Arial" charset="0"/>
              </a:rPr>
              <a:t>1980-2008</a:t>
            </a:r>
          </a:p>
          <a:p>
            <a:pPr algn="ctr"/>
            <a:r>
              <a:rPr lang="en-US" sz="1400" b="0" dirty="0">
                <a:latin typeface="Calibri" charset="0"/>
                <a:ea typeface="Arial" charset="0"/>
                <a:cs typeface="Arial" charset="0"/>
              </a:rPr>
              <a:t>(</a:t>
            </a:r>
            <a:r>
              <a:rPr lang="en-US" sz="1400" b="0" i="1" dirty="0" err="1">
                <a:latin typeface="Calibri" charset="0"/>
                <a:ea typeface="Arial" charset="0"/>
                <a:cs typeface="Arial" charset="0"/>
              </a:rPr>
              <a:t>Chiarabba</a:t>
            </a:r>
            <a:r>
              <a:rPr lang="en-US" sz="1400" b="0" i="1" dirty="0">
                <a:latin typeface="Calibri" charset="0"/>
                <a:ea typeface="Arial" charset="0"/>
                <a:cs typeface="Arial" charset="0"/>
              </a:rPr>
              <a:t> et al., 2008</a:t>
            </a:r>
            <a:r>
              <a:rPr lang="en-US" sz="1400" b="0" dirty="0">
                <a:latin typeface="Calibri" charset="0"/>
                <a:ea typeface="Arial" charset="0"/>
                <a:cs typeface="Arial" charset="0"/>
              </a:rPr>
              <a:t>)</a:t>
            </a:r>
          </a:p>
        </p:txBody>
      </p:sp>
      <p:pic>
        <p:nvPicPr>
          <p:cNvPr id="18" name="Immagine 3"/>
          <p:cNvPicPr>
            <a:picLocks noChangeAspect="1"/>
          </p:cNvPicPr>
          <p:nvPr/>
        </p:nvPicPr>
        <p:blipFill>
          <a:blip r:embed="rId4"/>
          <a:srcRect r="20508"/>
          <a:stretch>
            <a:fillRect/>
          </a:stretch>
        </p:blipFill>
        <p:spPr bwMode="auto">
          <a:xfrm>
            <a:off x="5052000" y="1447800"/>
            <a:ext cx="3482400" cy="4984750"/>
          </a:xfrm>
          <a:prstGeom prst="rect">
            <a:avLst/>
          </a:prstGeom>
          <a:noFill/>
          <a:ln w="9525">
            <a:noFill/>
            <a:miter lim="800000"/>
            <a:headEnd/>
            <a:tailEnd/>
          </a:ln>
        </p:spPr>
      </p:pic>
      <p:sp>
        <p:nvSpPr>
          <p:cNvPr id="19" name="CasellaDiTesto 8"/>
          <p:cNvSpPr txBox="1">
            <a:spLocks noChangeArrowheads="1"/>
          </p:cNvSpPr>
          <p:nvPr/>
        </p:nvSpPr>
        <p:spPr bwMode="auto">
          <a:xfrm>
            <a:off x="2971800" y="5715000"/>
            <a:ext cx="2032277" cy="954107"/>
          </a:xfrm>
          <a:prstGeom prst="rect">
            <a:avLst/>
          </a:prstGeom>
          <a:noFill/>
          <a:ln w="9525">
            <a:noFill/>
            <a:miter lim="800000"/>
            <a:headEnd/>
            <a:tailEnd/>
          </a:ln>
        </p:spPr>
        <p:txBody>
          <a:bodyPr wrap="none">
            <a:prstTxWarp prst="textNoShape">
              <a:avLst/>
            </a:prstTxWarp>
            <a:spAutoFit/>
          </a:bodyPr>
          <a:lstStyle/>
          <a:p>
            <a:pPr algn="ctr"/>
            <a:r>
              <a:rPr lang="en-US" sz="1400" b="0" dirty="0">
                <a:latin typeface="Calibri" charset="0"/>
                <a:ea typeface="Arial" charset="0"/>
                <a:cs typeface="Arial" charset="0"/>
              </a:rPr>
              <a:t>Catalogue of the most</a:t>
            </a:r>
          </a:p>
          <a:p>
            <a:pPr algn="ctr"/>
            <a:r>
              <a:rPr lang="en-US" sz="1400" b="0" dirty="0">
                <a:latin typeface="Calibri" charset="0"/>
                <a:ea typeface="Arial" charset="0"/>
                <a:cs typeface="Arial" charset="0"/>
              </a:rPr>
              <a:t>recent seismic sequences</a:t>
            </a:r>
          </a:p>
          <a:p>
            <a:pPr algn="ctr"/>
            <a:r>
              <a:rPr lang="en-US" sz="1400" b="0" dirty="0">
                <a:latin typeface="Calibri" charset="0"/>
                <a:ea typeface="Arial" charset="0"/>
                <a:cs typeface="Arial" charset="0"/>
              </a:rPr>
              <a:t>1979-2009</a:t>
            </a:r>
          </a:p>
          <a:p>
            <a:pPr algn="ctr"/>
            <a:r>
              <a:rPr lang="en-US" sz="1400" b="0" dirty="0">
                <a:latin typeface="Calibri" charset="0"/>
                <a:ea typeface="Arial" charset="0"/>
                <a:cs typeface="Arial" charset="0"/>
              </a:rPr>
              <a:t>(</a:t>
            </a:r>
            <a:r>
              <a:rPr lang="en-US" sz="1400" b="0" i="1" dirty="0" err="1">
                <a:latin typeface="Calibri" charset="0"/>
                <a:ea typeface="Arial" charset="0"/>
                <a:cs typeface="Arial" charset="0"/>
              </a:rPr>
              <a:t>Chiaraluce</a:t>
            </a:r>
            <a:r>
              <a:rPr lang="en-US" sz="1400" b="0" i="1" dirty="0">
                <a:latin typeface="Calibri" charset="0"/>
                <a:ea typeface="Arial" charset="0"/>
                <a:cs typeface="Arial" charset="0"/>
              </a:rPr>
              <a:t> et al., 2011</a:t>
            </a:r>
            <a:r>
              <a:rPr lang="en-US" sz="1400" b="0" dirty="0">
                <a:latin typeface="Calibri" charset="0"/>
                <a:ea typeface="Arial" charset="0"/>
                <a:cs typeface="Arial" charset="0"/>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28600"/>
            <a:ext cx="6063093" cy="2438400"/>
          </a:xfrm>
        </p:spPr>
        <p:txBody>
          <a:bodyPr>
            <a:normAutofit/>
          </a:bodyPr>
          <a:lstStyle/>
          <a:p>
            <a:r>
              <a:rPr lang="en-GB" dirty="0" smtClean="0"/>
              <a:t>Recent</a:t>
            </a:r>
            <a:br>
              <a:rPr lang="en-GB" dirty="0" smtClean="0"/>
            </a:br>
            <a:r>
              <a:rPr lang="en-GB" dirty="0" smtClean="0"/>
              <a:t>Seismic </a:t>
            </a:r>
            <a:br>
              <a:rPr lang="en-GB" dirty="0" smtClean="0"/>
            </a:br>
            <a:r>
              <a:rPr lang="en-GB" dirty="0" smtClean="0"/>
              <a:t>Sequences</a:t>
            </a:r>
            <a:endParaRPr lang="en-GB" dirty="0"/>
          </a:p>
        </p:txBody>
      </p:sp>
      <p:pic>
        <p:nvPicPr>
          <p:cNvPr id="5" name="Immagine 1"/>
          <p:cNvPicPr>
            <a:picLocks noChangeAspect="1"/>
          </p:cNvPicPr>
          <p:nvPr/>
        </p:nvPicPr>
        <p:blipFill>
          <a:blip r:embed="rId2"/>
          <a:srcRect b="29382"/>
          <a:stretch>
            <a:fillRect/>
          </a:stretch>
        </p:blipFill>
        <p:spPr bwMode="auto">
          <a:xfrm>
            <a:off x="228600" y="76200"/>
            <a:ext cx="3478643" cy="4357781"/>
          </a:xfrm>
          <a:prstGeom prst="rect">
            <a:avLst/>
          </a:prstGeom>
          <a:noFill/>
          <a:ln w="9525">
            <a:noFill/>
            <a:miter lim="800000"/>
            <a:headEnd/>
            <a:tailEnd/>
          </a:ln>
        </p:spPr>
      </p:pic>
      <p:pic>
        <p:nvPicPr>
          <p:cNvPr id="6" name="Immagine 4" descr="intro.jpg"/>
          <p:cNvPicPr>
            <a:picLocks noChangeAspect="1"/>
          </p:cNvPicPr>
          <p:nvPr/>
        </p:nvPicPr>
        <p:blipFill>
          <a:blip r:embed="rId3"/>
          <a:srcRect t="80949"/>
          <a:stretch>
            <a:fillRect/>
          </a:stretch>
        </p:blipFill>
        <p:spPr bwMode="auto">
          <a:xfrm>
            <a:off x="762000" y="4495800"/>
            <a:ext cx="7766050" cy="2286000"/>
          </a:xfrm>
          <a:prstGeom prst="rect">
            <a:avLst/>
          </a:prstGeom>
          <a:noFill/>
          <a:ln w="9525">
            <a:noFill/>
            <a:miter lim="800000"/>
            <a:headEnd/>
            <a:tailEnd/>
          </a:ln>
        </p:spPr>
      </p:pic>
      <p:grpSp>
        <p:nvGrpSpPr>
          <p:cNvPr id="8" name="Group 6"/>
          <p:cNvGrpSpPr>
            <a:grpSpLocks/>
          </p:cNvGrpSpPr>
          <p:nvPr/>
        </p:nvGrpSpPr>
        <p:grpSpPr bwMode="auto">
          <a:xfrm>
            <a:off x="8286750" y="134938"/>
            <a:ext cx="533400" cy="779462"/>
            <a:chOff x="5239" y="33"/>
            <a:chExt cx="489" cy="684"/>
          </a:xfrm>
        </p:grpSpPr>
        <p:pic>
          <p:nvPicPr>
            <p:cNvPr id="9" name="Picture 7"/>
            <p:cNvPicPr>
              <a:picLocks noChangeAspect="1" noChangeArrowheads="1"/>
            </p:cNvPicPr>
            <p:nvPr/>
          </p:nvPicPr>
          <p:blipFill>
            <a:blip r:embed="rId4"/>
            <a:srcRect/>
            <a:stretch>
              <a:fillRect/>
            </a:stretch>
          </p:blipFill>
          <p:spPr bwMode="auto">
            <a:xfrm>
              <a:off x="5239" y="33"/>
              <a:ext cx="489" cy="494"/>
            </a:xfrm>
            <a:prstGeom prst="rect">
              <a:avLst/>
            </a:prstGeom>
            <a:noFill/>
            <a:ln w="9525">
              <a:noFill/>
              <a:miter lim="800000"/>
              <a:headEnd/>
              <a:tailEnd/>
            </a:ln>
          </p:spPr>
        </p:pic>
        <p:sp>
          <p:nvSpPr>
            <p:cNvPr id="10"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
        <p:nvSpPr>
          <p:cNvPr id="11" name="Rectangle 10"/>
          <p:cNvSpPr/>
          <p:nvPr/>
        </p:nvSpPr>
        <p:spPr>
          <a:xfrm>
            <a:off x="4571999" y="3810000"/>
            <a:ext cx="2408231" cy="369332"/>
          </a:xfrm>
          <a:prstGeom prst="rect">
            <a:avLst/>
          </a:prstGeom>
        </p:spPr>
        <p:txBody>
          <a:bodyPr wrap="none">
            <a:spAutoFit/>
          </a:bodyPr>
          <a:lstStyle/>
          <a:p>
            <a:pPr algn="ctr"/>
            <a:r>
              <a:rPr lang="en-US" b="0" dirty="0" smtClean="0">
                <a:latin typeface="Calibri" charset="0"/>
                <a:ea typeface="Arial" charset="0"/>
                <a:cs typeface="Arial" charset="0"/>
              </a:rPr>
              <a:t>(</a:t>
            </a:r>
            <a:r>
              <a:rPr lang="en-US" b="0" i="1" dirty="0" err="1" smtClean="0">
                <a:latin typeface="Calibri" charset="0"/>
                <a:ea typeface="Arial" charset="0"/>
                <a:cs typeface="Arial" charset="0"/>
              </a:rPr>
              <a:t>Chiaraluce</a:t>
            </a:r>
            <a:r>
              <a:rPr lang="en-US" b="0" i="1" dirty="0" smtClean="0">
                <a:latin typeface="Calibri" charset="0"/>
                <a:ea typeface="Arial" charset="0"/>
                <a:cs typeface="Arial" charset="0"/>
              </a:rPr>
              <a:t> et al., 2011</a:t>
            </a:r>
            <a:r>
              <a:rPr lang="en-US" b="0" dirty="0" smtClean="0">
                <a:latin typeface="Calibri" charset="0"/>
                <a:ea typeface="Arial" charset="0"/>
                <a:cs typeface="Arial" charset="0"/>
              </a:rPr>
              <a:t>)</a:t>
            </a:r>
            <a:endParaRPr lang="en-US" b="0" dirty="0">
              <a:latin typeface="Calibri"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52400"/>
            <a:ext cx="7918450" cy="788894"/>
          </a:xfrm>
        </p:spPr>
        <p:txBody>
          <a:bodyPr/>
          <a:lstStyle/>
          <a:p>
            <a:r>
              <a:rPr lang="en-GB" dirty="0" smtClean="0"/>
              <a:t>Time Window 1: 1990-2008</a:t>
            </a:r>
            <a:endParaRPr lang="en-GB" dirty="0"/>
          </a:p>
        </p:txBody>
      </p:sp>
      <p:grpSp>
        <p:nvGrpSpPr>
          <p:cNvPr id="3" name="Group 6"/>
          <p:cNvGrpSpPr>
            <a:grpSpLocks/>
          </p:cNvGrpSpPr>
          <p:nvPr/>
        </p:nvGrpSpPr>
        <p:grpSpPr bwMode="auto">
          <a:xfrm>
            <a:off x="8286750" y="65087"/>
            <a:ext cx="533400" cy="779462"/>
            <a:chOff x="5239" y="33"/>
            <a:chExt cx="489" cy="684"/>
          </a:xfrm>
        </p:grpSpPr>
        <p:pic>
          <p:nvPicPr>
            <p:cNvPr id="5" name="Picture 7"/>
            <p:cNvPicPr>
              <a:picLocks noChangeAspect="1" noChangeArrowheads="1"/>
            </p:cNvPicPr>
            <p:nvPr/>
          </p:nvPicPr>
          <p:blipFill>
            <a:blip r:embed="rId3"/>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
        <p:nvSpPr>
          <p:cNvPr id="9" name="TextBox 3"/>
          <p:cNvSpPr txBox="1">
            <a:spLocks noChangeArrowheads="1"/>
          </p:cNvSpPr>
          <p:nvPr/>
        </p:nvSpPr>
        <p:spPr bwMode="auto">
          <a:xfrm>
            <a:off x="4800600" y="5616714"/>
            <a:ext cx="6248400" cy="707886"/>
          </a:xfrm>
          <a:prstGeom prst="rect">
            <a:avLst/>
          </a:prstGeom>
          <a:noFill/>
          <a:ln w="9525">
            <a:noFill/>
            <a:miter lim="800000"/>
            <a:headEnd/>
            <a:tailEnd/>
          </a:ln>
        </p:spPr>
        <p:txBody>
          <a:bodyPr wrap="square">
            <a:prstTxWarp prst="textNoShape">
              <a:avLst/>
            </a:prstTxWarp>
            <a:spAutoFit/>
          </a:bodyPr>
          <a:lstStyle/>
          <a:p>
            <a:r>
              <a:rPr lang="en-US" sz="2000" dirty="0" smtClean="0">
                <a:latin typeface="Palatino" charset="0"/>
                <a:ea typeface="Palatino" charset="0"/>
                <a:cs typeface="Palatino" charset="0"/>
              </a:rPr>
              <a:t>Previous instrumental &amp; </a:t>
            </a:r>
          </a:p>
          <a:p>
            <a:r>
              <a:rPr lang="en-US" sz="2000" dirty="0" smtClean="0">
                <a:latin typeface="Palatino" charset="0"/>
                <a:ea typeface="Palatino" charset="0"/>
                <a:cs typeface="Palatino" charset="0"/>
              </a:rPr>
              <a:t>historical seismicity </a:t>
            </a:r>
            <a:endParaRPr lang="en-US" sz="2000" dirty="0">
              <a:latin typeface="Palatino" charset="0"/>
              <a:ea typeface="Palatino" charset="0"/>
              <a:cs typeface="Palatino" charset="0"/>
            </a:endParaRPr>
          </a:p>
        </p:txBody>
      </p:sp>
      <p:sp>
        <p:nvSpPr>
          <p:cNvPr id="13" name="TextBox 12"/>
          <p:cNvSpPr txBox="1"/>
          <p:nvPr/>
        </p:nvSpPr>
        <p:spPr>
          <a:xfrm>
            <a:off x="6172200" y="6324600"/>
            <a:ext cx="3124200" cy="400110"/>
          </a:xfrm>
          <a:prstGeom prst="rect">
            <a:avLst/>
          </a:prstGeom>
          <a:noFill/>
        </p:spPr>
        <p:txBody>
          <a:bodyPr wrap="square" rtlCol="0">
            <a:spAutoFit/>
          </a:bodyPr>
          <a:lstStyle/>
          <a:p>
            <a:r>
              <a:rPr lang="en-GB" sz="2000" dirty="0">
                <a:latin typeface="Palatino" charset="0"/>
                <a:ea typeface="Palatino" charset="0"/>
                <a:cs typeface="Palatino" charset="0"/>
              </a:rPr>
              <a:t>Amato</a:t>
            </a:r>
            <a:r>
              <a:rPr lang="en-GB" dirty="0" smtClean="0"/>
              <a:t> &amp; </a:t>
            </a:r>
            <a:r>
              <a:rPr lang="en-GB" sz="2000" dirty="0">
                <a:latin typeface="Palatino" charset="0"/>
                <a:ea typeface="Palatino" charset="0"/>
                <a:cs typeface="Palatino" charset="0"/>
              </a:rPr>
              <a:t>Ciaccio</a:t>
            </a:r>
            <a:r>
              <a:rPr lang="en-GB" dirty="0" smtClean="0"/>
              <a:t>(</a:t>
            </a:r>
            <a:r>
              <a:rPr lang="en-GB" sz="2000" dirty="0">
                <a:latin typeface="Palatino" charset="0"/>
                <a:ea typeface="Palatino" charset="0"/>
                <a:cs typeface="Palatino" charset="0"/>
              </a:rPr>
              <a:t>2011</a:t>
            </a:r>
            <a:r>
              <a:rPr lang="en-GB" dirty="0" smtClean="0"/>
              <a:t>)</a:t>
            </a:r>
            <a:endParaRPr lang="en-GB" dirty="0"/>
          </a:p>
        </p:txBody>
      </p:sp>
      <p:pic>
        <p:nvPicPr>
          <p:cNvPr id="16" name="Picture 15" descr="figure3_REV.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381000" y="838200"/>
            <a:ext cx="3207234" cy="4343400"/>
          </a:xfrm>
          <a:prstGeom prst="rect">
            <a:avLst/>
          </a:prstGeom>
          <a:solidFill>
            <a:srgbClr val="FFFFFF"/>
          </a:solidFill>
        </p:spPr>
      </p:pic>
      <p:sp>
        <p:nvSpPr>
          <p:cNvPr id="17" name="TextBox 16"/>
          <p:cNvSpPr txBox="1"/>
          <p:nvPr/>
        </p:nvSpPr>
        <p:spPr>
          <a:xfrm>
            <a:off x="1995021" y="2895600"/>
            <a:ext cx="751590" cy="307777"/>
          </a:xfrm>
          <a:prstGeom prst="rect">
            <a:avLst/>
          </a:prstGeom>
          <a:noFill/>
        </p:spPr>
        <p:txBody>
          <a:bodyPr wrap="none" rtlCol="0">
            <a:spAutoFit/>
          </a:bodyPr>
          <a:lstStyle/>
          <a:p>
            <a:r>
              <a:rPr lang="en-GB" sz="1400" dirty="0" smtClean="0">
                <a:solidFill>
                  <a:schemeClr val="bg1"/>
                </a:solidFill>
              </a:rPr>
              <a:t>M</a:t>
            </a:r>
            <a:r>
              <a:rPr lang="en-GB" sz="1400" baseline="-25000" dirty="0" smtClean="0">
                <a:solidFill>
                  <a:schemeClr val="bg1"/>
                </a:solidFill>
              </a:rPr>
              <a:t>L</a:t>
            </a:r>
            <a:r>
              <a:rPr lang="en-GB" sz="1400" dirty="0" smtClean="0">
                <a:solidFill>
                  <a:schemeClr val="bg1"/>
                </a:solidFill>
              </a:rPr>
              <a:t> </a:t>
            </a:r>
            <a:r>
              <a:rPr lang="en-GB" sz="1400" dirty="0" smtClean="0">
                <a:solidFill>
                  <a:schemeClr val="bg1"/>
                </a:solidFill>
                <a:latin typeface="ＭＳ ゴシック"/>
                <a:ea typeface="ＭＳ ゴシック"/>
                <a:cs typeface="ＭＳ ゴシック"/>
              </a:rPr>
              <a:t>4.2</a:t>
            </a:r>
            <a:endParaRPr lang="en-GB" sz="1400" dirty="0">
              <a:solidFill>
                <a:schemeClr val="bg1"/>
              </a:solidFill>
            </a:endParaRPr>
          </a:p>
        </p:txBody>
      </p:sp>
      <p:pic>
        <p:nvPicPr>
          <p:cNvPr id="18" name="Picture 17" descr="figure5_REV.pdf"/>
          <p:cNvPicPr>
            <a:picLocks noChangeAspect="1"/>
          </p:cNvPicPr>
          <p:nvPr/>
        </p:nvPicPr>
        <mc:AlternateContent>
          <mc:Choice xmlns:ma="http://schemas.microsoft.com/office/mac/drawingml/2008/main" Requires="ma">
            <p:blipFill>
              <a:blip r:embed="rId6"/>
              <a:srcRect t="51111"/>
              <a:stretch>
                <a:fillRect/>
              </a:stretch>
            </p:blipFill>
          </mc:Choice>
          <mc:Fallback>
            <p:blipFill>
              <a:blip r:embed="rId7"/>
              <a:srcRect t="51111"/>
              <a:stretch>
                <a:fillRect/>
              </a:stretch>
            </p:blipFill>
          </mc:Fallback>
        </mc:AlternateContent>
        <p:spPr>
          <a:xfrm>
            <a:off x="4114800" y="914400"/>
            <a:ext cx="4776970" cy="4724400"/>
          </a:xfrm>
          <a:prstGeom prst="rect">
            <a:avLst/>
          </a:prstGeom>
          <a:solidFill>
            <a:srgbClr val="FFFFFF"/>
          </a:solidFill>
        </p:spPr>
      </p:pic>
      <p:pic>
        <p:nvPicPr>
          <p:cNvPr id="19" name="Picture 18"/>
          <p:cNvPicPr>
            <a:picLocks noChangeAspect="1"/>
          </p:cNvPicPr>
          <p:nvPr/>
        </p:nvPicPr>
        <p:blipFill>
          <a:blip r:embed="rId8"/>
          <a:srcRect l="3467" t="3228" r="9471"/>
          <a:stretch>
            <a:fillRect/>
          </a:stretch>
        </p:blipFill>
        <p:spPr>
          <a:xfrm>
            <a:off x="228600" y="5181600"/>
            <a:ext cx="4419600" cy="161613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52400"/>
            <a:ext cx="7918450" cy="788894"/>
          </a:xfrm>
        </p:spPr>
        <p:txBody>
          <a:bodyPr/>
          <a:lstStyle/>
          <a:p>
            <a:r>
              <a:rPr lang="en-GB" dirty="0" smtClean="0"/>
              <a:t>Time Window 1: 1990-2008</a:t>
            </a:r>
            <a:endParaRPr lang="en-GB" dirty="0"/>
          </a:p>
        </p:txBody>
      </p:sp>
      <p:sp>
        <p:nvSpPr>
          <p:cNvPr id="3" name="Content Placeholder 2"/>
          <p:cNvSpPr>
            <a:spLocks noGrp="1"/>
          </p:cNvSpPr>
          <p:nvPr>
            <p:ph idx="1"/>
          </p:nvPr>
        </p:nvSpPr>
        <p:spPr>
          <a:xfrm>
            <a:off x="381000" y="1219200"/>
            <a:ext cx="7542867" cy="4906963"/>
          </a:xfrm>
        </p:spPr>
        <p:txBody>
          <a:bodyPr>
            <a:normAutofit fontScale="92500"/>
          </a:bodyPr>
          <a:lstStyle/>
          <a:p>
            <a:pPr lvl="0">
              <a:buNone/>
            </a:pPr>
            <a:r>
              <a:rPr lang="en-GB" sz="2400" b="1" dirty="0" smtClean="0"/>
              <a:t>What we did          =        What </a:t>
            </a:r>
            <a:r>
              <a:rPr lang="en-GB" sz="2400" b="1" dirty="0" smtClean="0"/>
              <a:t>we could do </a:t>
            </a:r>
            <a:r>
              <a:rPr lang="en-GB" sz="2400" b="1" dirty="0" smtClean="0"/>
              <a:t>now</a:t>
            </a:r>
          </a:p>
          <a:p>
            <a:r>
              <a:rPr lang="en-GB" dirty="0" smtClean="0"/>
              <a:t>Scientists provided results and products to assess seismic hazard and vulnerability of the Italian territory</a:t>
            </a:r>
          </a:p>
          <a:p>
            <a:r>
              <a:rPr lang="en-GB" dirty="0" smtClean="0"/>
              <a:t>The Italian Civil Protection committed many of these research activities </a:t>
            </a:r>
          </a:p>
          <a:p>
            <a:r>
              <a:rPr lang="en-GB" dirty="0" smtClean="0"/>
              <a:t>Updated seismic hazard map and building code became an official law of the Italian Government</a:t>
            </a:r>
          </a:p>
          <a:p>
            <a:r>
              <a:rPr lang="en-GB" dirty="0" smtClean="0"/>
              <a:t>Information and decisions were sent to local authorities</a:t>
            </a:r>
          </a:p>
          <a:p>
            <a:r>
              <a:rPr lang="en-GB" dirty="0" smtClean="0"/>
              <a:t>The seismic monitoring and surveillance of the Italian territory guaranteed real-time information to National and local authorities </a:t>
            </a:r>
            <a:endParaRPr lang="en-GB" dirty="0"/>
          </a:p>
        </p:txBody>
      </p:sp>
      <p:grpSp>
        <p:nvGrpSpPr>
          <p:cNvPr id="4" name="Group 6"/>
          <p:cNvGrpSpPr>
            <a:grpSpLocks/>
          </p:cNvGrpSpPr>
          <p:nvPr/>
        </p:nvGrpSpPr>
        <p:grpSpPr bwMode="auto">
          <a:xfrm>
            <a:off x="828675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 1</a:t>
            </a:r>
            <a:endParaRPr lang="en-GB" dirty="0"/>
          </a:p>
        </p:txBody>
      </p:sp>
      <p:sp>
        <p:nvSpPr>
          <p:cNvPr id="3" name="Content Placeholder 2"/>
          <p:cNvSpPr>
            <a:spLocks noGrp="1"/>
          </p:cNvSpPr>
          <p:nvPr>
            <p:ph idx="1"/>
          </p:nvPr>
        </p:nvSpPr>
        <p:spPr>
          <a:xfrm>
            <a:off x="612774" y="1447800"/>
            <a:ext cx="7918451" cy="5105400"/>
          </a:xfrm>
        </p:spPr>
        <p:txBody>
          <a:bodyPr>
            <a:normAutofit fontScale="85000" lnSpcReduction="20000"/>
          </a:bodyPr>
          <a:lstStyle/>
          <a:p>
            <a:r>
              <a:rPr lang="en-GB" dirty="0" smtClean="0"/>
              <a:t>There were a good synergy between scientific community and national governmental agencies</a:t>
            </a:r>
          </a:p>
          <a:p>
            <a:r>
              <a:rPr lang="en-GB" dirty="0" smtClean="0"/>
              <a:t>Information was delivered to local authorities </a:t>
            </a:r>
          </a:p>
          <a:p>
            <a:r>
              <a:rPr lang="en-GB" dirty="0" smtClean="0"/>
              <a:t>Scientific results were available on websites </a:t>
            </a:r>
            <a:r>
              <a:rPr lang="en-GB" sz="2065" dirty="0" smtClean="0"/>
              <a:t>(at least the most important)</a:t>
            </a:r>
          </a:p>
          <a:p>
            <a:r>
              <a:rPr lang="en-GB" dirty="0" smtClean="0"/>
              <a:t>Authoritative information on seismicity evolution was / is  delivered to population</a:t>
            </a:r>
          </a:p>
          <a:p>
            <a:endParaRPr lang="en-GB" dirty="0" smtClean="0"/>
          </a:p>
          <a:p>
            <a:r>
              <a:rPr lang="en-GB" dirty="0" smtClean="0"/>
              <a:t>Outreach activities were (/ are) weak or not enough targeted</a:t>
            </a:r>
          </a:p>
          <a:p>
            <a:r>
              <a:rPr lang="en-GB" dirty="0" smtClean="0"/>
              <a:t>Preparedness of society was (/ is) rather poor</a:t>
            </a:r>
          </a:p>
          <a:p>
            <a:r>
              <a:rPr lang="en-GB" dirty="0" smtClean="0"/>
              <a:t>Resilience of society was (/ is) extremely scarce </a:t>
            </a:r>
            <a:endParaRPr lang="en-GB" dirty="0"/>
          </a:p>
        </p:txBody>
      </p:sp>
      <p:grpSp>
        <p:nvGrpSpPr>
          <p:cNvPr id="4" name="Group 6"/>
          <p:cNvGrpSpPr>
            <a:grpSpLocks/>
          </p:cNvGrpSpPr>
          <p:nvPr/>
        </p:nvGrpSpPr>
        <p:grpSpPr bwMode="auto">
          <a:xfrm>
            <a:off x="828675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70669" cy="788894"/>
          </a:xfrm>
        </p:spPr>
        <p:txBody>
          <a:bodyPr>
            <a:normAutofit/>
          </a:bodyPr>
          <a:lstStyle/>
          <a:p>
            <a:r>
              <a:rPr lang="en-GB" sz="3600" dirty="0" smtClean="0"/>
              <a:t>Time Window 2: Jan-March 29</a:t>
            </a:r>
            <a:r>
              <a:rPr lang="en-GB" sz="3600" baseline="30000" dirty="0" smtClean="0"/>
              <a:t>th</a:t>
            </a:r>
            <a:r>
              <a:rPr lang="en-GB" sz="3600" dirty="0" smtClean="0"/>
              <a:t> 2009 </a:t>
            </a:r>
            <a:endParaRPr lang="en-GB" sz="3600" dirty="0"/>
          </a:p>
        </p:txBody>
      </p:sp>
      <p:grpSp>
        <p:nvGrpSpPr>
          <p:cNvPr id="4" name="Group 6"/>
          <p:cNvGrpSpPr>
            <a:grpSpLocks/>
          </p:cNvGrpSpPr>
          <p:nvPr/>
        </p:nvGrpSpPr>
        <p:grpSpPr bwMode="auto">
          <a:xfrm>
            <a:off x="828675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
        <p:nvSpPr>
          <p:cNvPr id="7" name="Content Placeholder 2"/>
          <p:cNvSpPr txBox="1">
            <a:spLocks/>
          </p:cNvSpPr>
          <p:nvPr/>
        </p:nvSpPr>
        <p:spPr>
          <a:xfrm>
            <a:off x="381000" y="990600"/>
            <a:ext cx="7542867" cy="51816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ts val="2200"/>
              </a:spcBef>
              <a:spcAft>
                <a:spcPts val="0"/>
              </a:spcAft>
              <a:buClr>
                <a:schemeClr val="bg2"/>
              </a:buClr>
              <a:buSzPct val="90000"/>
              <a:buFont typeface="Wingdings 2" pitchFamily="18" charset="2"/>
              <a:buNone/>
              <a:tabLst/>
              <a:defRPr/>
            </a:pPr>
            <a:r>
              <a:rPr kumimoji="0" lang="en-GB" sz="2400" b="1" i="0" u="none" strike="noStrike" kern="1200" cap="none" spc="0" normalizeH="0" baseline="0" noProof="0" dirty="0" smtClean="0">
                <a:ln>
                  <a:noFill/>
                </a:ln>
                <a:solidFill>
                  <a:schemeClr val="tx1"/>
                </a:solidFill>
                <a:effectLst/>
                <a:uLnTx/>
                <a:uFillTx/>
                <a:latin typeface="+mn-lt"/>
                <a:ea typeface="+mn-ea"/>
                <a:cs typeface="+mn-cs"/>
              </a:rPr>
              <a:t>What we knew</a:t>
            </a:r>
          </a:p>
          <a:p>
            <a:pPr marL="342900" lvl="0" indent="-342900" defTabSz="914400">
              <a:spcBef>
                <a:spcPts val="2200"/>
              </a:spcBef>
              <a:buClr>
                <a:srgbClr val="54638C"/>
              </a:buClr>
              <a:buSzPct val="90000"/>
              <a:buFont typeface="Wingdings 2" pitchFamily="18" charset="2"/>
              <a:buChar char="Ü"/>
            </a:pPr>
            <a:r>
              <a:rPr lang="en-GB" sz="2200" dirty="0" smtClean="0">
                <a:solidFill>
                  <a:prstClr val="white"/>
                </a:solidFill>
              </a:rPr>
              <a:t>On December 2008 a </a:t>
            </a:r>
            <a:r>
              <a:rPr lang="en-GB" sz="2200" dirty="0">
                <a:solidFill>
                  <a:prstClr val="white"/>
                </a:solidFill>
              </a:rPr>
              <a:t>seismic sequence</a:t>
            </a:r>
            <a:r>
              <a:rPr lang="en-GB" sz="2200" dirty="0" smtClean="0">
                <a:solidFill>
                  <a:prstClr val="white"/>
                </a:solidFill>
              </a:rPr>
              <a:t> began near the </a:t>
            </a:r>
            <a:r>
              <a:rPr lang="en-GB" sz="2200" dirty="0">
                <a:solidFill>
                  <a:prstClr val="white"/>
                </a:solidFill>
              </a:rPr>
              <a:t>L’Aquila </a:t>
            </a:r>
            <a:r>
              <a:rPr lang="en-GB" sz="2200" dirty="0" smtClean="0">
                <a:solidFill>
                  <a:prstClr val="white"/>
                </a:solidFill>
              </a:rPr>
              <a:t>area, well-known for its high seismic risk</a:t>
            </a:r>
          </a:p>
          <a:p>
            <a:pPr marL="342900" lvl="0" indent="-342900" defTabSz="914400">
              <a:spcBef>
                <a:spcPts val="2200"/>
              </a:spcBef>
              <a:buClr>
                <a:srgbClr val="54638C"/>
              </a:buClr>
              <a:buSzPct val="90000"/>
              <a:buFont typeface="Wingdings 2" pitchFamily="18" charset="2"/>
              <a:buChar char="Ü"/>
            </a:pPr>
            <a:r>
              <a:rPr lang="en-GB" sz="2200" dirty="0" smtClean="0">
                <a:solidFill>
                  <a:prstClr val="white"/>
                </a:solidFill>
              </a:rPr>
              <a:t>The seismicity had a similar pattern to other sequences occurred in the area (the most recent were in 1985 M 4.2, 1994 M 3.9 and 1996 M 4.1)</a:t>
            </a:r>
          </a:p>
          <a:p>
            <a:pPr marL="342900" lvl="0" indent="-342900" defTabSz="914400">
              <a:spcBef>
                <a:spcPts val="2200"/>
              </a:spcBef>
              <a:buClr>
                <a:srgbClr val="54638C"/>
              </a:buClr>
              <a:buSzPct val="90000"/>
              <a:buFont typeface="Wingdings 2" pitchFamily="18" charset="2"/>
              <a:buChar char="Ü"/>
            </a:pPr>
            <a:r>
              <a:rPr lang="en-GB" sz="2200" dirty="0" smtClean="0">
                <a:solidFill>
                  <a:prstClr val="white"/>
                </a:solidFill>
              </a:rPr>
              <a:t>There was a prediction by Mr. Giuliani for a M 2.5 near </a:t>
            </a:r>
            <a:r>
              <a:rPr lang="en-GB" sz="2200" dirty="0" err="1" smtClean="0">
                <a:solidFill>
                  <a:prstClr val="white"/>
                </a:solidFill>
              </a:rPr>
              <a:t>Roio</a:t>
            </a:r>
            <a:r>
              <a:rPr lang="en-GB" sz="2200" dirty="0" smtClean="0">
                <a:solidFill>
                  <a:prstClr val="white"/>
                </a:solidFill>
              </a:rPr>
              <a:t> released on February 18</a:t>
            </a:r>
            <a:r>
              <a:rPr lang="en-GB" sz="2200" baseline="30000" dirty="0" smtClean="0">
                <a:solidFill>
                  <a:prstClr val="white"/>
                </a:solidFill>
              </a:rPr>
              <a:t>th</a:t>
            </a:r>
            <a:r>
              <a:rPr lang="en-GB" sz="2200" dirty="0" smtClean="0">
                <a:solidFill>
                  <a:prstClr val="white"/>
                </a:solidFill>
              </a:rPr>
              <a:t> for the next day. Nothing happened.</a:t>
            </a:r>
          </a:p>
          <a:p>
            <a:pPr marL="342900" lvl="0" indent="-342900" defTabSz="914400">
              <a:spcBef>
                <a:spcPts val="2200"/>
              </a:spcBef>
              <a:buClr>
                <a:srgbClr val="54638C"/>
              </a:buClr>
              <a:buSzPct val="90000"/>
              <a:buFont typeface="Wingdings 2" pitchFamily="18" charset="2"/>
              <a:buChar char="Ü"/>
            </a:pPr>
            <a:r>
              <a:rPr lang="en-GB" sz="2200" dirty="0" smtClean="0">
                <a:solidFill>
                  <a:prstClr val="white"/>
                </a:solidFill>
              </a:rPr>
              <a:t>The evolution of seismic activity must be followed in real time. This is what we routinely do at INGV.</a:t>
            </a:r>
            <a:endParaRPr lang="en-GB" sz="2200" dirty="0">
              <a:solidFill>
                <a:prstClr val="white"/>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918450" cy="788894"/>
          </a:xfrm>
        </p:spPr>
        <p:txBody>
          <a:bodyPr>
            <a:normAutofit fontScale="90000"/>
          </a:bodyPr>
          <a:lstStyle/>
          <a:p>
            <a:r>
              <a:rPr lang="en-GB" sz="4400" dirty="0" smtClean="0"/>
              <a:t>Time Window 2: Jan-March 29</a:t>
            </a:r>
            <a:r>
              <a:rPr lang="en-GB" sz="4400" baseline="30000" dirty="0" smtClean="0"/>
              <a:t>th</a:t>
            </a:r>
            <a:r>
              <a:rPr lang="en-GB" sz="4400" dirty="0" smtClean="0"/>
              <a:t> </a:t>
            </a:r>
            <a:endParaRPr lang="en-GB" dirty="0"/>
          </a:p>
        </p:txBody>
      </p:sp>
      <p:sp>
        <p:nvSpPr>
          <p:cNvPr id="3" name="Content Placeholder 2"/>
          <p:cNvSpPr>
            <a:spLocks noGrp="1"/>
          </p:cNvSpPr>
          <p:nvPr>
            <p:ph idx="1"/>
          </p:nvPr>
        </p:nvSpPr>
        <p:spPr>
          <a:xfrm>
            <a:off x="609600" y="1143000"/>
            <a:ext cx="7689850" cy="5257800"/>
          </a:xfrm>
        </p:spPr>
        <p:txBody>
          <a:bodyPr/>
          <a:lstStyle/>
          <a:p>
            <a:r>
              <a:rPr lang="en-GB" dirty="0" smtClean="0"/>
              <a:t>Space-time evolution</a:t>
            </a:r>
            <a:endParaRPr lang="en-GB" dirty="0"/>
          </a:p>
        </p:txBody>
      </p:sp>
      <p:grpSp>
        <p:nvGrpSpPr>
          <p:cNvPr id="4" name="Group 6"/>
          <p:cNvGrpSpPr>
            <a:grpSpLocks/>
          </p:cNvGrpSpPr>
          <p:nvPr/>
        </p:nvGrpSpPr>
        <p:grpSpPr bwMode="auto">
          <a:xfrm>
            <a:off x="828675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pic>
        <p:nvPicPr>
          <p:cNvPr id="8" name="Immagine 15" descr="plot_distanza_rev.jpg"/>
          <p:cNvPicPr>
            <a:picLocks noChangeAspect="1"/>
          </p:cNvPicPr>
          <p:nvPr/>
        </p:nvPicPr>
        <p:blipFill>
          <a:blip r:embed="rId3"/>
          <a:srcRect/>
          <a:stretch>
            <a:fillRect/>
          </a:stretch>
        </p:blipFill>
        <p:spPr bwMode="auto">
          <a:xfrm>
            <a:off x="107950" y="1592262"/>
            <a:ext cx="8928100" cy="5113338"/>
          </a:xfrm>
          <a:prstGeom prst="rect">
            <a:avLst/>
          </a:prstGeom>
          <a:noFill/>
          <a:ln w="9525">
            <a:noFill/>
            <a:miter lim="800000"/>
            <a:headEnd/>
            <a:tailEnd/>
          </a:ln>
        </p:spPr>
      </p:pic>
      <p:sp>
        <p:nvSpPr>
          <p:cNvPr id="13" name="Rectangle 12"/>
          <p:cNvSpPr/>
          <p:nvPr/>
        </p:nvSpPr>
        <p:spPr>
          <a:xfrm>
            <a:off x="2690813" y="1668462"/>
            <a:ext cx="5691187" cy="48085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82706"/>
            <a:ext cx="7918450" cy="788894"/>
          </a:xfrm>
        </p:spPr>
        <p:txBody>
          <a:bodyPr>
            <a:normAutofit fontScale="90000"/>
          </a:bodyPr>
          <a:lstStyle/>
          <a:p>
            <a:r>
              <a:rPr lang="en-GB" sz="4400" dirty="0" smtClean="0"/>
              <a:t>Time Window 2: Jan-March 29</a:t>
            </a:r>
            <a:r>
              <a:rPr lang="en-GB" sz="4400" baseline="30000" dirty="0" smtClean="0"/>
              <a:t>th</a:t>
            </a:r>
            <a:r>
              <a:rPr lang="en-GB" sz="4400" dirty="0" smtClean="0"/>
              <a:t> </a:t>
            </a:r>
            <a:endParaRPr lang="en-GB" dirty="0"/>
          </a:p>
        </p:txBody>
      </p:sp>
      <p:pic>
        <p:nvPicPr>
          <p:cNvPr id="4" name="Picture 3" descr="CumEnergy.png"/>
          <p:cNvPicPr>
            <a:picLocks noChangeAspect="1"/>
          </p:cNvPicPr>
          <p:nvPr/>
        </p:nvPicPr>
        <p:blipFill>
          <a:blip r:embed="rId2"/>
          <a:srcRect/>
          <a:stretch>
            <a:fillRect/>
          </a:stretch>
        </p:blipFill>
        <p:spPr bwMode="auto">
          <a:xfrm>
            <a:off x="76200" y="1905000"/>
            <a:ext cx="4775200" cy="3581400"/>
          </a:xfrm>
          <a:prstGeom prst="rect">
            <a:avLst/>
          </a:prstGeom>
          <a:noFill/>
          <a:ln w="9525">
            <a:noFill/>
            <a:miter lim="800000"/>
            <a:headEnd/>
            <a:tailEnd/>
          </a:ln>
        </p:spPr>
      </p:pic>
      <p:pic>
        <p:nvPicPr>
          <p:cNvPr id="5" name="Picture 4" descr="foreshocks.pdf"/>
          <p:cNvPicPr>
            <a:picLocks noChangeAspect="1"/>
          </p:cNvPicPr>
          <p:nvPr/>
        </p:nvPicPr>
        <p:blipFill>
          <a:blip r:embed="rId3"/>
          <a:srcRect l="5424" t="20000" r="11176" b="22221"/>
          <a:stretch>
            <a:fillRect/>
          </a:stretch>
        </p:blipFill>
        <p:spPr bwMode="auto">
          <a:xfrm>
            <a:off x="4724400" y="1676400"/>
            <a:ext cx="4419600" cy="3962400"/>
          </a:xfrm>
          <a:prstGeom prst="rect">
            <a:avLst/>
          </a:prstGeom>
          <a:noFill/>
          <a:ln w="9525">
            <a:noFill/>
            <a:miter lim="800000"/>
            <a:headEnd/>
            <a:tailEnd/>
          </a:ln>
        </p:spPr>
      </p:pic>
      <p:grpSp>
        <p:nvGrpSpPr>
          <p:cNvPr id="6" name="Group 6"/>
          <p:cNvGrpSpPr>
            <a:grpSpLocks/>
          </p:cNvGrpSpPr>
          <p:nvPr/>
        </p:nvGrpSpPr>
        <p:grpSpPr bwMode="auto">
          <a:xfrm>
            <a:off x="8458200" y="211138"/>
            <a:ext cx="533400" cy="779462"/>
            <a:chOff x="5239" y="33"/>
            <a:chExt cx="489" cy="684"/>
          </a:xfrm>
        </p:grpSpPr>
        <p:pic>
          <p:nvPicPr>
            <p:cNvPr id="7" name="Picture 7"/>
            <p:cNvPicPr>
              <a:picLocks noChangeAspect="1" noChangeArrowheads="1"/>
            </p:cNvPicPr>
            <p:nvPr/>
          </p:nvPicPr>
          <p:blipFill>
            <a:blip r:embed="rId4"/>
            <a:srcRect/>
            <a:stretch>
              <a:fillRect/>
            </a:stretch>
          </p:blipFill>
          <p:spPr bwMode="auto">
            <a:xfrm>
              <a:off x="5239" y="33"/>
              <a:ext cx="489" cy="494"/>
            </a:xfrm>
            <a:prstGeom prst="rect">
              <a:avLst/>
            </a:prstGeom>
            <a:noFill/>
            <a:ln w="9525">
              <a:noFill/>
              <a:miter lim="800000"/>
              <a:headEnd/>
              <a:tailEnd/>
            </a:ln>
          </p:spPr>
        </p:pic>
        <p:sp>
          <p:nvSpPr>
            <p:cNvPr id="8"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
        <p:nvSpPr>
          <p:cNvPr id="9" name="Rectangle 8"/>
          <p:cNvSpPr/>
          <p:nvPr/>
        </p:nvSpPr>
        <p:spPr>
          <a:xfrm>
            <a:off x="3505200" y="2286000"/>
            <a:ext cx="838200" cy="2819400"/>
          </a:xfrm>
          <a:prstGeom prst="rect">
            <a:avLst/>
          </a:prstGeom>
          <a:gradFill flip="none" rotWithShape="1">
            <a:gsLst>
              <a:gs pos="0">
                <a:schemeClr val="accent1">
                  <a:shade val="60000"/>
                  <a:satMod val="130000"/>
                  <a:alpha val="50000"/>
                </a:schemeClr>
              </a:gs>
              <a:gs pos="100000">
                <a:schemeClr val="accent1">
                  <a:shade val="94000"/>
                  <a:satMod val="135000"/>
                  <a:alpha val="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ardrop 9"/>
          <p:cNvSpPr/>
          <p:nvPr/>
        </p:nvSpPr>
        <p:spPr>
          <a:xfrm>
            <a:off x="8001000" y="2667000"/>
            <a:ext cx="228600" cy="228600"/>
          </a:xfrm>
          <a:prstGeom prst="teardrop">
            <a:avLst/>
          </a:prstGeom>
          <a:gradFill flip="none" rotWithShape="1">
            <a:gsLst>
              <a:gs pos="0">
                <a:schemeClr val="accent1">
                  <a:shade val="60000"/>
                  <a:satMod val="130000"/>
                  <a:alpha val="0"/>
                </a:schemeClr>
              </a:gs>
              <a:gs pos="100000">
                <a:schemeClr val="accent1">
                  <a:shade val="94000"/>
                  <a:satMod val="135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918450" cy="788894"/>
          </a:xfrm>
        </p:spPr>
        <p:txBody>
          <a:bodyPr>
            <a:normAutofit fontScale="90000"/>
          </a:bodyPr>
          <a:lstStyle/>
          <a:p>
            <a:r>
              <a:rPr lang="en-GB" sz="4400" dirty="0" smtClean="0"/>
              <a:t>Time Window 2: Jan-March 29</a:t>
            </a:r>
            <a:r>
              <a:rPr lang="en-GB" sz="4400" baseline="30000" dirty="0" smtClean="0"/>
              <a:t>th</a:t>
            </a:r>
            <a:r>
              <a:rPr lang="en-GB" sz="4400" dirty="0" smtClean="0"/>
              <a:t> </a:t>
            </a:r>
            <a:endParaRPr lang="en-GB" dirty="0"/>
          </a:p>
        </p:txBody>
      </p:sp>
      <p:grpSp>
        <p:nvGrpSpPr>
          <p:cNvPr id="4" name="Group 6"/>
          <p:cNvGrpSpPr>
            <a:grpSpLocks/>
          </p:cNvGrpSpPr>
          <p:nvPr/>
        </p:nvGrpSpPr>
        <p:grpSpPr bwMode="auto">
          <a:xfrm>
            <a:off x="828675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
        <p:nvSpPr>
          <p:cNvPr id="7" name="Content Placeholder 2"/>
          <p:cNvSpPr txBox="1">
            <a:spLocks/>
          </p:cNvSpPr>
          <p:nvPr/>
        </p:nvSpPr>
        <p:spPr>
          <a:xfrm>
            <a:off x="380999" y="762000"/>
            <a:ext cx="8342070" cy="6019800"/>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00000"/>
              </a:lnSpc>
              <a:spcBef>
                <a:spcPts val="2200"/>
              </a:spcBef>
              <a:spcAft>
                <a:spcPts val="0"/>
              </a:spcAft>
              <a:buClr>
                <a:schemeClr val="bg2"/>
              </a:buClr>
              <a:buSzPct val="90000"/>
              <a:buFont typeface="Wingdings 2" pitchFamily="18" charset="2"/>
              <a:buNone/>
              <a:tabLst/>
              <a:defRPr/>
            </a:pPr>
            <a:r>
              <a:rPr kumimoji="0" lang="en-GB" sz="2400" b="1" i="0" u="none" strike="noStrike" kern="1200" cap="none" spc="0" normalizeH="0" baseline="0" noProof="0" dirty="0" smtClean="0">
                <a:ln>
                  <a:noFill/>
                </a:ln>
                <a:solidFill>
                  <a:schemeClr val="tx1"/>
                </a:solidFill>
                <a:effectLst/>
                <a:uLnTx/>
                <a:uFillTx/>
                <a:latin typeface="+mn-lt"/>
                <a:ea typeface="+mn-ea"/>
                <a:cs typeface="+mn-cs"/>
              </a:rPr>
              <a:t>What we did &amp; What happened</a:t>
            </a:r>
          </a:p>
          <a:p>
            <a:pPr marL="342900" lvl="0" indent="-342900" defTabSz="914400">
              <a:spcBef>
                <a:spcPts val="2200"/>
              </a:spcBef>
              <a:buClr>
                <a:srgbClr val="54638C"/>
              </a:buClr>
              <a:buSzPct val="90000"/>
              <a:buFont typeface="Wingdings 2" pitchFamily="18" charset="2"/>
              <a:buChar char="Ü"/>
            </a:pPr>
            <a:r>
              <a:rPr lang="en-GB" sz="2200" dirty="0" smtClean="0">
                <a:solidFill>
                  <a:prstClr val="white"/>
                </a:solidFill>
              </a:rPr>
              <a:t>We followed the evolution of seismicity through the permanent national seismic network, which has a completeness magnitude in that area is M</a:t>
            </a:r>
            <a:r>
              <a:rPr lang="en-GB" sz="2200" baseline="-25000" dirty="0" smtClean="0">
                <a:solidFill>
                  <a:prstClr val="white"/>
                </a:solidFill>
              </a:rPr>
              <a:t>c</a:t>
            </a:r>
            <a:r>
              <a:rPr lang="en-GB" sz="2200" dirty="0" smtClean="0">
                <a:solidFill>
                  <a:prstClr val="white"/>
                </a:solidFill>
              </a:rPr>
              <a:t> ≈ 1.4. Data were (/ are) available in real time on the INGV website</a:t>
            </a:r>
          </a:p>
          <a:p>
            <a:pPr marL="342900" lvl="0" indent="-342900" defTabSz="914400">
              <a:spcBef>
                <a:spcPts val="2200"/>
              </a:spcBef>
              <a:buClr>
                <a:srgbClr val="54638C"/>
              </a:buClr>
              <a:buSzPct val="90000"/>
              <a:buFont typeface="Wingdings 2" pitchFamily="18" charset="2"/>
              <a:buChar char="Ü"/>
            </a:pPr>
            <a:r>
              <a:rPr lang="en-GB" sz="2235" dirty="0">
                <a:solidFill>
                  <a:prstClr val="white"/>
                </a:solidFill>
              </a:rPr>
              <a:t>We released to the Italian Civil Protection several official reports stating that we cannot predict earthquakes and that the available information does not allow us to make any statement concerning impelling large-magnitude earthquakes, </a:t>
            </a:r>
            <a:r>
              <a:rPr lang="en-US" sz="2235" dirty="0">
                <a:solidFill>
                  <a:prstClr val="white"/>
                </a:solidFill>
              </a:rPr>
              <a:t>but does not </a:t>
            </a:r>
            <a:r>
              <a:rPr lang="en-US" sz="2235" dirty="0" smtClean="0">
                <a:solidFill>
                  <a:prstClr val="white"/>
                </a:solidFill>
              </a:rPr>
              <a:t>allow us to </a:t>
            </a:r>
            <a:r>
              <a:rPr lang="en-US" sz="2235" dirty="0">
                <a:solidFill>
                  <a:prstClr val="white"/>
                </a:solidFill>
              </a:rPr>
              <a:t>exclude it, due to the high seismic hazard of the area and the seismic history of the city</a:t>
            </a:r>
            <a:endParaRPr lang="en-GB" sz="2235" dirty="0">
              <a:solidFill>
                <a:prstClr val="white"/>
              </a:solidFill>
            </a:endParaRPr>
          </a:p>
          <a:p>
            <a:pPr marL="342900" lvl="0" indent="-342900" defTabSz="914400">
              <a:spcBef>
                <a:spcPts val="2200"/>
              </a:spcBef>
              <a:buClr>
                <a:srgbClr val="54638C"/>
              </a:buClr>
              <a:buSzPct val="90000"/>
              <a:buFont typeface="Wingdings 2" pitchFamily="18" charset="2"/>
              <a:buChar char="Ü"/>
            </a:pPr>
            <a:r>
              <a:rPr lang="en-GB" sz="2200" dirty="0" smtClean="0">
                <a:solidFill>
                  <a:prstClr val="white"/>
                </a:solidFill>
              </a:rPr>
              <a:t>We used the official procedure to communicate in real time to DPC earthquakes, magnitudes, locations and nearest struck villages     </a:t>
            </a:r>
          </a:p>
          <a:p>
            <a:pPr marL="342900" lvl="0" indent="-342900" defTabSz="914400">
              <a:spcBef>
                <a:spcPts val="2200"/>
              </a:spcBef>
              <a:buClr>
                <a:srgbClr val="54638C"/>
              </a:buClr>
              <a:buSzPct val="90000"/>
              <a:buFont typeface="Wingdings 2" pitchFamily="18" charset="2"/>
              <a:buChar char="Ü"/>
            </a:pPr>
            <a:r>
              <a:rPr lang="en-GB" sz="2200" dirty="0" smtClean="0">
                <a:solidFill>
                  <a:prstClr val="white"/>
                </a:solidFill>
              </a:rPr>
              <a:t>On March 29</a:t>
            </a:r>
            <a:r>
              <a:rPr lang="en-GB" sz="2200" baseline="30000" dirty="0" smtClean="0">
                <a:solidFill>
                  <a:prstClr val="white"/>
                </a:solidFill>
              </a:rPr>
              <a:t>th</a:t>
            </a:r>
            <a:r>
              <a:rPr lang="en-GB" sz="2200" dirty="0" smtClean="0">
                <a:solidFill>
                  <a:prstClr val="white"/>
                </a:solidFill>
              </a:rPr>
              <a:t> Mr</a:t>
            </a:r>
            <a:r>
              <a:rPr lang="en-GB" sz="2200" dirty="0">
                <a:solidFill>
                  <a:prstClr val="white"/>
                </a:solidFill>
              </a:rPr>
              <a:t>. G. Giuliani, a technician at the Gran </a:t>
            </a:r>
            <a:r>
              <a:rPr lang="en-GB" sz="2200" dirty="0" err="1">
                <a:solidFill>
                  <a:prstClr val="white"/>
                </a:solidFill>
              </a:rPr>
              <a:t>Sasso</a:t>
            </a:r>
            <a:r>
              <a:rPr lang="en-GB" sz="2200" dirty="0">
                <a:solidFill>
                  <a:prstClr val="white"/>
                </a:solidFill>
              </a:rPr>
              <a:t> National Laboratory, </a:t>
            </a:r>
            <a:r>
              <a:rPr lang="en-GB" sz="2200" dirty="0" smtClean="0">
                <a:solidFill>
                  <a:prstClr val="white"/>
                </a:solidFill>
              </a:rPr>
              <a:t>predicts and broadcasts the occurrence of a large magnitude event in </a:t>
            </a:r>
            <a:r>
              <a:rPr lang="en-GB" sz="2200" dirty="0" err="1" smtClean="0">
                <a:solidFill>
                  <a:prstClr val="white"/>
                </a:solidFill>
              </a:rPr>
              <a:t>Sulmona</a:t>
            </a:r>
            <a:r>
              <a:rPr lang="en-GB" sz="2200" dirty="0" smtClean="0">
                <a:solidFill>
                  <a:prstClr val="white"/>
                </a:solidFill>
              </a:rPr>
              <a:t> (60 km far away from L’Aquila). He relied on indirect measures of radon emission.</a:t>
            </a:r>
            <a:endParaRPr lang="en-GB" sz="2200" dirty="0">
              <a:solidFill>
                <a:prstClr val="white"/>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7918450" cy="788894"/>
          </a:xfrm>
        </p:spPr>
        <p:txBody>
          <a:bodyPr>
            <a:normAutofit/>
          </a:bodyPr>
          <a:lstStyle/>
          <a:p>
            <a:r>
              <a:rPr lang="en-GB" sz="3200" dirty="0" smtClean="0"/>
              <a:t>The RADON precursor: Prediction claim</a:t>
            </a:r>
            <a:endParaRPr lang="en-GB" sz="3200" dirty="0"/>
          </a:p>
        </p:txBody>
      </p:sp>
      <p:sp>
        <p:nvSpPr>
          <p:cNvPr id="3" name="Content Placeholder 2"/>
          <p:cNvSpPr>
            <a:spLocks noGrp="1"/>
          </p:cNvSpPr>
          <p:nvPr>
            <p:ph idx="1"/>
          </p:nvPr>
        </p:nvSpPr>
        <p:spPr>
          <a:xfrm>
            <a:off x="228600" y="990600"/>
            <a:ext cx="7918450" cy="5562600"/>
          </a:xfrm>
        </p:spPr>
        <p:txBody>
          <a:bodyPr>
            <a:normAutofit fontScale="92500"/>
          </a:bodyPr>
          <a:lstStyle/>
          <a:p>
            <a:r>
              <a:rPr lang="en-GB" dirty="0" smtClean="0"/>
              <a:t>Prediction claim by </a:t>
            </a:r>
            <a:r>
              <a:rPr lang="en-GB" dirty="0" err="1" smtClean="0"/>
              <a:t>Giampaolo</a:t>
            </a:r>
            <a:r>
              <a:rPr lang="en-GB" dirty="0" smtClean="0"/>
              <a:t> Giuliani (</a:t>
            </a:r>
            <a:r>
              <a:rPr lang="en-GB" dirty="0" err="1" smtClean="0"/>
              <a:t>Laboratori</a:t>
            </a:r>
            <a:r>
              <a:rPr lang="en-GB" dirty="0" smtClean="0"/>
              <a:t> </a:t>
            </a:r>
            <a:r>
              <a:rPr lang="en-GB" dirty="0" err="1" smtClean="0"/>
              <a:t>Nazionali</a:t>
            </a:r>
            <a:r>
              <a:rPr lang="en-GB" dirty="0" smtClean="0"/>
              <a:t> del Gran </a:t>
            </a:r>
            <a:r>
              <a:rPr lang="en-GB" dirty="0" err="1" smtClean="0"/>
              <a:t>Sasso</a:t>
            </a:r>
            <a:r>
              <a:rPr lang="en-GB" dirty="0" smtClean="0"/>
              <a:t>) based on radon emission</a:t>
            </a:r>
          </a:p>
          <a:p>
            <a:r>
              <a:rPr lang="en-GB" dirty="0" smtClean="0"/>
              <a:t>Broadcasted March </a:t>
            </a:r>
            <a:r>
              <a:rPr lang="en-GB" dirty="0" smtClean="0"/>
              <a:t>29</a:t>
            </a:r>
            <a:r>
              <a:rPr lang="en-GB" baseline="30000" dirty="0" smtClean="0"/>
              <a:t>th</a:t>
            </a:r>
            <a:r>
              <a:rPr lang="en-GB" dirty="0" smtClean="0"/>
              <a:t> </a:t>
            </a:r>
          </a:p>
          <a:p>
            <a:r>
              <a:rPr lang="en-GB" dirty="0" smtClean="0"/>
              <a:t>“Earthquake will happen in 6-24 hours”</a:t>
            </a:r>
          </a:p>
          <a:p>
            <a:r>
              <a:rPr lang="en-GB" dirty="0" smtClean="0"/>
              <a:t>Region: </a:t>
            </a:r>
            <a:r>
              <a:rPr lang="en-GB" dirty="0" err="1" smtClean="0"/>
              <a:t>Sulmona</a:t>
            </a:r>
            <a:endParaRPr lang="en-GB" dirty="0" smtClean="0"/>
          </a:p>
          <a:p>
            <a:r>
              <a:rPr lang="en-GB" dirty="0" smtClean="0"/>
              <a:t> Distance: </a:t>
            </a:r>
            <a:r>
              <a:rPr lang="en-GB" dirty="0" smtClean="0"/>
              <a:t>60km</a:t>
            </a:r>
          </a:p>
          <a:p>
            <a:r>
              <a:rPr lang="en-GB" dirty="0" smtClean="0"/>
              <a:t>An example of prediction:</a:t>
            </a:r>
            <a:endParaRPr lang="en-GB" dirty="0" smtClean="0"/>
          </a:p>
          <a:p>
            <a:pPr lvl="1">
              <a:buFont typeface="Wingdings" charset="2"/>
              <a:buChar char="²"/>
            </a:pPr>
            <a:r>
              <a:rPr lang="en-GB" dirty="0" smtClean="0"/>
              <a:t>More </a:t>
            </a:r>
            <a:r>
              <a:rPr lang="en-GB" dirty="0" smtClean="0"/>
              <a:t>than 15 peaks in 3 days.</a:t>
            </a:r>
          </a:p>
          <a:p>
            <a:pPr lvl="1">
              <a:buFont typeface="Wingdings" charset="2"/>
              <a:buChar char="²"/>
            </a:pPr>
            <a:r>
              <a:rPr lang="en-GB" dirty="0" smtClean="0"/>
              <a:t>Two events of moderate magnitude</a:t>
            </a:r>
            <a:r>
              <a:rPr lang="en-GB" dirty="0" smtClean="0"/>
              <a:t> </a:t>
            </a:r>
          </a:p>
          <a:p>
            <a:pPr lvl="1">
              <a:buNone/>
            </a:pPr>
            <a:r>
              <a:rPr lang="en-GB" dirty="0" smtClean="0"/>
              <a:t>	claimed </a:t>
            </a:r>
            <a:r>
              <a:rPr lang="en-GB" dirty="0" smtClean="0"/>
              <a:t>to be predicted</a:t>
            </a:r>
          </a:p>
          <a:p>
            <a:pPr lvl="1">
              <a:buFont typeface="Wingdings" charset="2"/>
              <a:buChar char="²"/>
            </a:pPr>
            <a:r>
              <a:rPr lang="en-GB" dirty="0" smtClean="0"/>
              <a:t> No correlation between amplitude</a:t>
            </a:r>
            <a:r>
              <a:rPr lang="en-GB" dirty="0" smtClean="0"/>
              <a:t> </a:t>
            </a:r>
          </a:p>
          <a:p>
            <a:pPr lvl="1">
              <a:buNone/>
            </a:pPr>
            <a:r>
              <a:rPr lang="en-GB" dirty="0" smtClean="0"/>
              <a:t>	of </a:t>
            </a:r>
            <a:r>
              <a:rPr lang="en-GB" dirty="0" smtClean="0"/>
              <a:t>the peaks and earthquakes.</a:t>
            </a:r>
          </a:p>
          <a:p>
            <a:pPr>
              <a:buFont typeface="Wingdings" charset="2"/>
              <a:buChar char="²"/>
            </a:pPr>
            <a:endParaRPr lang="en-GB" dirty="0"/>
          </a:p>
        </p:txBody>
      </p:sp>
      <p:pic>
        <p:nvPicPr>
          <p:cNvPr id="4" name="Picture 2"/>
          <p:cNvPicPr>
            <a:picLocks noChangeAspect="1" noChangeArrowheads="1"/>
          </p:cNvPicPr>
          <p:nvPr/>
        </p:nvPicPr>
        <p:blipFill>
          <a:blip r:embed="rId3"/>
          <a:srcRect/>
          <a:stretch>
            <a:fillRect/>
          </a:stretch>
        </p:blipFill>
        <p:spPr bwMode="auto">
          <a:xfrm>
            <a:off x="5791200" y="1752600"/>
            <a:ext cx="2802180" cy="2057400"/>
          </a:xfrm>
          <a:prstGeom prst="rect">
            <a:avLst/>
          </a:prstGeom>
          <a:noFill/>
          <a:ln w="9525">
            <a:noFill/>
            <a:round/>
            <a:headEnd/>
            <a:tailEnd/>
          </a:ln>
        </p:spPr>
      </p:pic>
      <p:pic>
        <p:nvPicPr>
          <p:cNvPr id="5" name="Picture 4" descr="fig2.jpg"/>
          <p:cNvPicPr>
            <a:picLocks noChangeAspect="1"/>
          </p:cNvPicPr>
          <p:nvPr/>
        </p:nvPicPr>
        <p:blipFill>
          <a:blip r:embed="rId4"/>
          <a:srcRect/>
          <a:stretch>
            <a:fillRect/>
          </a:stretch>
        </p:blipFill>
        <p:spPr bwMode="auto">
          <a:xfrm>
            <a:off x="5562600" y="4114800"/>
            <a:ext cx="3285881"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0"/>
            <a:ext cx="8229600" cy="1143000"/>
          </a:xfrm>
        </p:spPr>
        <p:txBody>
          <a:bodyPr/>
          <a:lstStyle/>
          <a:p>
            <a:r>
              <a:rPr lang="en-GB" b="1" dirty="0" smtClean="0">
                <a:solidFill>
                  <a:srgbClr val="FF0000"/>
                </a:solidFill>
              </a:rPr>
              <a:t>Talking Points</a:t>
            </a:r>
            <a:endParaRPr lang="en-GB" b="1" dirty="0" smtClean="0">
              <a:solidFill>
                <a:srgbClr val="FF0000"/>
              </a:solidFill>
            </a:endParaRPr>
          </a:p>
        </p:txBody>
      </p:sp>
      <p:sp>
        <p:nvSpPr>
          <p:cNvPr id="3" name="Content Placeholder 2"/>
          <p:cNvSpPr>
            <a:spLocks noGrp="1"/>
          </p:cNvSpPr>
          <p:nvPr>
            <p:ph idx="1"/>
          </p:nvPr>
        </p:nvSpPr>
        <p:spPr>
          <a:xfrm>
            <a:off x="457200" y="1371600"/>
            <a:ext cx="8229600" cy="4876800"/>
          </a:xfrm>
        </p:spPr>
        <p:txBody>
          <a:bodyPr rtlCol="0">
            <a:normAutofit fontScale="92500" lnSpcReduction="20000"/>
          </a:bodyPr>
          <a:lstStyle/>
          <a:p>
            <a:pPr fontAlgn="auto">
              <a:spcAft>
                <a:spcPts val="0"/>
              </a:spcAft>
              <a:buFont typeface="Arial"/>
              <a:buChar char="•"/>
              <a:defRPr/>
            </a:pPr>
            <a:endParaRPr lang="en-GB" b="1" dirty="0" smtClean="0">
              <a:solidFill>
                <a:schemeClr val="bg1"/>
              </a:solidFill>
              <a:ea typeface="+mn-ea"/>
              <a:cs typeface="+mn-cs"/>
            </a:endParaRPr>
          </a:p>
          <a:p>
            <a:pPr fontAlgn="auto">
              <a:spcAft>
                <a:spcPts val="0"/>
              </a:spcAft>
              <a:buFont typeface="Arial"/>
              <a:buChar char="•"/>
              <a:defRPr/>
            </a:pPr>
            <a:r>
              <a:rPr lang="en-GB" b="1" dirty="0" smtClean="0">
                <a:solidFill>
                  <a:srgbClr val="000000"/>
                </a:solidFill>
                <a:ea typeface="+mn-ea"/>
                <a:cs typeface="+mn-cs"/>
              </a:rPr>
              <a:t>Lessons from recent earthquakes</a:t>
            </a:r>
            <a:endParaRPr lang="en-GB" b="1" dirty="0" smtClean="0">
              <a:solidFill>
                <a:srgbClr val="000000"/>
              </a:solidFill>
              <a:ea typeface="+mn-ea"/>
            </a:endParaRPr>
          </a:p>
          <a:p>
            <a:pPr fontAlgn="auto">
              <a:spcAft>
                <a:spcPts val="0"/>
              </a:spcAft>
              <a:buFont typeface="Arial"/>
              <a:buChar char="•"/>
              <a:defRPr/>
            </a:pPr>
            <a:endParaRPr lang="en-GB" b="1" dirty="0" smtClean="0">
              <a:solidFill>
                <a:schemeClr val="bg1"/>
              </a:solidFill>
              <a:ea typeface="+mn-ea"/>
              <a:cs typeface="+mn-cs"/>
            </a:endParaRPr>
          </a:p>
          <a:p>
            <a:pPr fontAlgn="auto">
              <a:spcAft>
                <a:spcPts val="0"/>
              </a:spcAft>
              <a:buFont typeface="Arial"/>
              <a:buChar char="•"/>
              <a:defRPr/>
            </a:pPr>
            <a:r>
              <a:rPr lang="en-GB" b="1" dirty="0" smtClean="0">
                <a:solidFill>
                  <a:schemeClr val="bg1"/>
                </a:solidFill>
                <a:ea typeface="+mn-ea"/>
                <a:cs typeface="+mn-cs"/>
              </a:rPr>
              <a:t>Science for Society: from understanding to increasing resilience to natural hazards</a:t>
            </a:r>
          </a:p>
          <a:p>
            <a:pPr fontAlgn="auto">
              <a:spcAft>
                <a:spcPts val="0"/>
              </a:spcAft>
              <a:buFont typeface="Arial"/>
              <a:buChar char="•"/>
              <a:defRPr/>
            </a:pPr>
            <a:endParaRPr lang="en-GB" b="1" dirty="0" smtClean="0">
              <a:solidFill>
                <a:schemeClr val="bg1"/>
              </a:solidFill>
              <a:ea typeface="+mn-ea"/>
              <a:cs typeface="+mn-cs"/>
            </a:endParaRPr>
          </a:p>
          <a:p>
            <a:pPr fontAlgn="auto">
              <a:spcAft>
                <a:spcPts val="0"/>
              </a:spcAft>
              <a:buFont typeface="Arial"/>
              <a:buChar char="•"/>
              <a:defRPr/>
            </a:pPr>
            <a:r>
              <a:rPr lang="en-GB" b="1" dirty="0" smtClean="0">
                <a:ea typeface="+mn-ea"/>
                <a:cs typeface="+mn-cs"/>
              </a:rPr>
              <a:t>The L’Aquila 2009 earthquake case:</a:t>
            </a:r>
          </a:p>
          <a:p>
            <a:pPr lvl="1" fontAlgn="auto">
              <a:spcAft>
                <a:spcPts val="0"/>
              </a:spcAft>
              <a:buFont typeface="Wingdings" charset="2"/>
              <a:buChar char="§"/>
              <a:defRPr/>
            </a:pPr>
            <a:r>
              <a:rPr lang="en-GB" b="1" dirty="0" smtClean="0">
                <a:ea typeface="+mn-ea"/>
              </a:rPr>
              <a:t>What scientists knew</a:t>
            </a:r>
          </a:p>
          <a:p>
            <a:pPr lvl="1" fontAlgn="auto">
              <a:spcAft>
                <a:spcPts val="0"/>
              </a:spcAft>
              <a:buFont typeface="Wingdings" charset="2"/>
              <a:buChar char="§"/>
              <a:defRPr/>
            </a:pPr>
            <a:r>
              <a:rPr lang="en-GB" b="1" dirty="0" smtClean="0">
                <a:ea typeface="+mn-ea"/>
              </a:rPr>
              <a:t>What we did</a:t>
            </a:r>
          </a:p>
          <a:p>
            <a:pPr lvl="1" fontAlgn="auto">
              <a:spcAft>
                <a:spcPts val="0"/>
              </a:spcAft>
              <a:buFont typeface="Wingdings" charset="2"/>
              <a:buChar char="§"/>
              <a:defRPr/>
            </a:pPr>
            <a:r>
              <a:rPr lang="en-GB" b="1" dirty="0" smtClean="0">
                <a:ea typeface="+mn-ea"/>
              </a:rPr>
              <a:t>The responsibility and likability issues</a:t>
            </a:r>
          </a:p>
          <a:p>
            <a:pPr lvl="1" fontAlgn="auto">
              <a:spcAft>
                <a:spcPts val="0"/>
              </a:spcAft>
              <a:buFont typeface="Wingdings" charset="2"/>
              <a:buChar char="§"/>
              <a:defRPr/>
            </a:pPr>
            <a:r>
              <a:rPr lang="en-GB" b="1" dirty="0" smtClean="0">
                <a:ea typeface="+mn-ea"/>
              </a:rPr>
              <a:t>The real missed lessons </a:t>
            </a:r>
          </a:p>
          <a:p>
            <a:pPr lvl="1" fontAlgn="auto">
              <a:spcAft>
                <a:spcPts val="0"/>
              </a:spcAft>
              <a:buFont typeface="Arial"/>
              <a:buChar char="–"/>
              <a:defRPr/>
            </a:pPr>
            <a:endParaRPr lang="en-GB" b="1" dirty="0" smtClean="0">
              <a:ea typeface="+mn-ea"/>
            </a:endParaRPr>
          </a:p>
        </p:txBody>
      </p:sp>
      <p:grpSp>
        <p:nvGrpSpPr>
          <p:cNvPr id="4" name="Group 6"/>
          <p:cNvGrpSpPr>
            <a:grpSpLocks/>
          </p:cNvGrpSpPr>
          <p:nvPr/>
        </p:nvGrpSpPr>
        <p:grpSpPr bwMode="auto">
          <a:xfrm>
            <a:off x="8286750" y="134938"/>
            <a:ext cx="533400" cy="779462"/>
            <a:chOff x="5239" y="33"/>
            <a:chExt cx="489" cy="684"/>
          </a:xfrm>
        </p:grpSpPr>
        <p:pic>
          <p:nvPicPr>
            <p:cNvPr id="5" name="Picture 7"/>
            <p:cNvPicPr>
              <a:picLocks noChangeAspect="1" noChangeArrowheads="1"/>
            </p:cNvPicPr>
            <p:nvPr/>
          </p:nvPicPr>
          <p:blipFill>
            <a:blip r:embed="rId4"/>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918450" cy="788894"/>
          </a:xfrm>
        </p:spPr>
        <p:txBody>
          <a:bodyPr>
            <a:normAutofit/>
          </a:bodyPr>
          <a:lstStyle/>
          <a:p>
            <a:r>
              <a:rPr lang="en-GB" sz="4000" dirty="0" smtClean="0"/>
              <a:t>Time Window 2: Jan-March 29</a:t>
            </a:r>
            <a:r>
              <a:rPr lang="en-GB" sz="4000" baseline="30000" dirty="0" smtClean="0"/>
              <a:t>th</a:t>
            </a:r>
            <a:r>
              <a:rPr lang="en-GB" sz="4000" dirty="0" smtClean="0"/>
              <a:t> </a:t>
            </a:r>
            <a:endParaRPr lang="en-GB" dirty="0"/>
          </a:p>
        </p:txBody>
      </p:sp>
      <p:grpSp>
        <p:nvGrpSpPr>
          <p:cNvPr id="4" name="Group 6"/>
          <p:cNvGrpSpPr>
            <a:grpSpLocks/>
          </p:cNvGrpSpPr>
          <p:nvPr/>
        </p:nvGrpSpPr>
        <p:grpSpPr bwMode="auto">
          <a:xfrm>
            <a:off x="830580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
        <p:nvSpPr>
          <p:cNvPr id="9" name="Content Placeholder 2"/>
          <p:cNvSpPr txBox="1">
            <a:spLocks/>
          </p:cNvSpPr>
          <p:nvPr/>
        </p:nvSpPr>
        <p:spPr>
          <a:xfrm>
            <a:off x="381000" y="1066800"/>
            <a:ext cx="7542867" cy="5257800"/>
          </a:xfrm>
          <a:prstGeom prst="rect">
            <a:avLst/>
          </a:prstGeom>
        </p:spPr>
        <p:txBody>
          <a:bodyPr vert="horz" lIns="91440" tIns="45720" rIns="91440" bIns="45720" rtlCol="0">
            <a:normAutofit fontScale="92500"/>
          </a:bodyPr>
          <a:lstStyle/>
          <a:p>
            <a:pPr marL="342900" lvl="0" indent="-342900" defTabSz="914400">
              <a:spcBef>
                <a:spcPts val="2200"/>
              </a:spcBef>
              <a:buClr>
                <a:schemeClr val="bg2"/>
              </a:buClr>
              <a:buSzPct val="90000"/>
            </a:pPr>
            <a:r>
              <a:rPr lang="en-GB" sz="2400" b="1" dirty="0"/>
              <a:t>What we might have done a </a:t>
            </a:r>
            <a:r>
              <a:rPr lang="en-GB" sz="2400" b="1" dirty="0" err="1"/>
              <a:t>posteriori</a:t>
            </a:r>
            <a:endParaRPr lang="en-GB" sz="2400" b="1" dirty="0" smtClean="0"/>
          </a:p>
          <a:p>
            <a:pPr marL="342900" lvl="0" indent="-342900" defTabSz="914400">
              <a:spcBef>
                <a:spcPts val="2200"/>
              </a:spcBef>
              <a:buClr>
                <a:srgbClr val="54638C"/>
              </a:buClr>
              <a:buSzPct val="90000"/>
              <a:buFont typeface="Wingdings 2" pitchFamily="18" charset="2"/>
              <a:buChar char="Ü"/>
            </a:pPr>
            <a:r>
              <a:rPr lang="en-GB" sz="2200" dirty="0" smtClean="0">
                <a:solidFill>
                  <a:prstClr val="white"/>
                </a:solidFill>
              </a:rPr>
              <a:t>We can better calibrate our statements trying to find the difficult equilibrium between avoiding to reduce the risk perception and avoiding to create unjustified panic. </a:t>
            </a:r>
          </a:p>
          <a:p>
            <a:pPr marL="342900" lvl="0" indent="-342900" defTabSz="914400">
              <a:spcBef>
                <a:spcPts val="2200"/>
              </a:spcBef>
              <a:buClr>
                <a:srgbClr val="54638C"/>
              </a:buClr>
              <a:buSzPct val="90000"/>
              <a:buFont typeface="Wingdings 2" pitchFamily="18" charset="2"/>
              <a:buChar char="Ü"/>
            </a:pPr>
            <a:r>
              <a:rPr lang="en-GB" sz="2200" dirty="0" smtClean="0">
                <a:solidFill>
                  <a:prstClr val="white"/>
                </a:solidFill>
              </a:rPr>
              <a:t>In both cases, we must release our information in a transparent and open way, in full awareness that the impact on society depends on preparedness and education</a:t>
            </a:r>
          </a:p>
          <a:p>
            <a:pPr marL="342900" lvl="0" indent="-342900" defTabSz="914400">
              <a:spcBef>
                <a:spcPts val="2200"/>
              </a:spcBef>
              <a:buClr>
                <a:srgbClr val="54638C"/>
              </a:buClr>
              <a:buSzPct val="90000"/>
              <a:buFont typeface="Wingdings 2" pitchFamily="18" charset="2"/>
              <a:buChar char="Ü"/>
            </a:pPr>
            <a:r>
              <a:rPr lang="en-GB" sz="2200" dirty="0" smtClean="0">
                <a:solidFill>
                  <a:prstClr val="white"/>
                </a:solidFill>
              </a:rPr>
              <a:t>We should strengthen reminders to adopt prevention strategies, although this is not the main duty of scientists</a:t>
            </a:r>
          </a:p>
          <a:p>
            <a:pPr marL="342900" lvl="0" indent="-342900" defTabSz="914400">
              <a:spcBef>
                <a:spcPts val="2200"/>
              </a:spcBef>
              <a:buClr>
                <a:srgbClr val="54638C"/>
              </a:buClr>
              <a:buSzPct val="90000"/>
              <a:buFont typeface="Wingdings 2" pitchFamily="18" charset="2"/>
              <a:buChar char="Ü"/>
            </a:pPr>
            <a:r>
              <a:rPr lang="en-GB" sz="2200" dirty="0" smtClean="0">
                <a:solidFill>
                  <a:prstClr val="white"/>
                </a:solidFill>
              </a:rPr>
              <a:t>We should develop a strategy to manage earthquake prediction statements (managing the “silver bullets approach”)     </a:t>
            </a:r>
            <a:endParaRPr lang="en-GB" sz="2200" dirty="0">
              <a:solidFill>
                <a:prstClr val="white"/>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76200"/>
            <a:ext cx="7918450" cy="788894"/>
          </a:xfrm>
        </p:spPr>
        <p:txBody>
          <a:bodyPr/>
          <a:lstStyle/>
          <a:p>
            <a:r>
              <a:rPr lang="en-GB" dirty="0" smtClean="0"/>
              <a:t>Conclusions 2</a:t>
            </a:r>
            <a:endParaRPr lang="en-GB" dirty="0"/>
          </a:p>
        </p:txBody>
      </p:sp>
      <p:sp>
        <p:nvSpPr>
          <p:cNvPr id="3" name="Content Placeholder 2"/>
          <p:cNvSpPr>
            <a:spLocks noGrp="1"/>
          </p:cNvSpPr>
          <p:nvPr>
            <p:ph idx="1"/>
          </p:nvPr>
        </p:nvSpPr>
        <p:spPr>
          <a:xfrm>
            <a:off x="685800" y="990600"/>
            <a:ext cx="7769225" cy="5105400"/>
          </a:xfrm>
        </p:spPr>
        <p:txBody>
          <a:bodyPr>
            <a:normAutofit fontScale="92500" lnSpcReduction="10000"/>
          </a:bodyPr>
          <a:lstStyle/>
          <a:p>
            <a:r>
              <a:rPr lang="en-GB" dirty="0" smtClean="0"/>
              <a:t>The lack of preparedness and education of population reduced the effect of authoritative information released by scientists</a:t>
            </a:r>
          </a:p>
          <a:p>
            <a:r>
              <a:rPr lang="en-GB" dirty="0" smtClean="0"/>
              <a:t>The impact of media interest on the claimed prediction created misleading expectations from society</a:t>
            </a:r>
          </a:p>
          <a:p>
            <a:r>
              <a:rPr lang="en-GB" dirty="0" smtClean="0"/>
              <a:t>It has been argued that</a:t>
            </a:r>
            <a:r>
              <a:rPr lang="en-GB" dirty="0" smtClean="0"/>
              <a:t> the seismic sequence started on January 2009 could </a:t>
            </a:r>
            <a:r>
              <a:rPr lang="en-GB" dirty="0" smtClean="0"/>
              <a:t>have been considered as “precursor</a:t>
            </a:r>
            <a:r>
              <a:rPr lang="en-GB" dirty="0" smtClean="0"/>
              <a:t>”, but there was not corroborated evidence to support such a statement and to deliver a warning to decision makers</a:t>
            </a:r>
          </a:p>
          <a:p>
            <a:r>
              <a:rPr lang="en-GB" dirty="0" smtClean="0"/>
              <a:t>Although we agree that any earthquake in principle can increase </a:t>
            </a:r>
            <a:r>
              <a:rPr lang="en-GB" dirty="0" smtClean="0"/>
              <a:t>the probability to have </a:t>
            </a:r>
            <a:r>
              <a:rPr lang="en-GB" dirty="0" smtClean="0"/>
              <a:t>a subsequent  </a:t>
            </a:r>
            <a:r>
              <a:rPr lang="en-GB" dirty="0" smtClean="0"/>
              <a:t>large </a:t>
            </a:r>
            <a:r>
              <a:rPr lang="en-GB" dirty="0" smtClean="0"/>
              <a:t>event, difficulties exist to use and disseminate such an information to society (also because the values remain low and false alarms are expected)  </a:t>
            </a:r>
          </a:p>
          <a:p>
            <a:pPr>
              <a:buNone/>
            </a:pPr>
            <a:endParaRPr lang="en-GB" dirty="0" smtClean="0"/>
          </a:p>
          <a:p>
            <a:endParaRPr lang="en-GB" dirty="0"/>
          </a:p>
        </p:txBody>
      </p:sp>
      <p:grpSp>
        <p:nvGrpSpPr>
          <p:cNvPr id="4" name="Group 6"/>
          <p:cNvGrpSpPr>
            <a:grpSpLocks/>
          </p:cNvGrpSpPr>
          <p:nvPr/>
        </p:nvGrpSpPr>
        <p:grpSpPr bwMode="auto">
          <a:xfrm>
            <a:off x="830580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9144000" cy="788894"/>
          </a:xfrm>
        </p:spPr>
        <p:txBody>
          <a:bodyPr>
            <a:noAutofit/>
          </a:bodyPr>
          <a:lstStyle/>
          <a:p>
            <a:r>
              <a:rPr lang="en-GB" sz="3200" dirty="0" smtClean="0"/>
              <a:t>Time Window 3: March 30th – April 5th</a:t>
            </a:r>
            <a:endParaRPr lang="en-GB" sz="3200" dirty="0"/>
          </a:p>
        </p:txBody>
      </p:sp>
      <p:sp>
        <p:nvSpPr>
          <p:cNvPr id="9" name="Content Placeholder 8"/>
          <p:cNvSpPr>
            <a:spLocks noGrp="1"/>
          </p:cNvSpPr>
          <p:nvPr>
            <p:ph idx="1"/>
          </p:nvPr>
        </p:nvSpPr>
        <p:spPr>
          <a:xfrm>
            <a:off x="478081" y="990600"/>
            <a:ext cx="7980119" cy="5486400"/>
          </a:xfrm>
        </p:spPr>
        <p:txBody>
          <a:bodyPr>
            <a:normAutofit fontScale="85000" lnSpcReduction="10000"/>
          </a:bodyPr>
          <a:lstStyle/>
          <a:p>
            <a:r>
              <a:rPr lang="en-GB" dirty="0" smtClean="0"/>
              <a:t>The rate of earthquake production increased on March 30</a:t>
            </a:r>
            <a:r>
              <a:rPr lang="en-GB" baseline="30000" dirty="0" smtClean="0"/>
              <a:t>th</a:t>
            </a:r>
            <a:r>
              <a:rPr lang="en-GB" dirty="0" smtClean="0"/>
              <a:t> 2009 after a M</a:t>
            </a:r>
            <a:r>
              <a:rPr lang="en-GB" baseline="-25000" dirty="0" smtClean="0"/>
              <a:t>L</a:t>
            </a:r>
            <a:r>
              <a:rPr lang="en-GB" dirty="0" smtClean="0"/>
              <a:t> 4.1 earthquake that struck the L’Aquila area</a:t>
            </a:r>
          </a:p>
          <a:p>
            <a:r>
              <a:rPr lang="en-GB" dirty="0" smtClean="0"/>
              <a:t>P</a:t>
            </a:r>
            <a:r>
              <a:rPr lang="en-GB" dirty="0" smtClean="0"/>
              <a:t>reoccupation and panic in population raised</a:t>
            </a:r>
          </a:p>
          <a:p>
            <a:r>
              <a:rPr lang="en-GB" dirty="0" smtClean="0"/>
              <a:t>After a prediction broadcasted by Giuliani</a:t>
            </a:r>
            <a:r>
              <a:rPr lang="en-GB" dirty="0" smtClean="0"/>
              <a:t>,</a:t>
            </a:r>
            <a:r>
              <a:rPr lang="en-GB" dirty="0" smtClean="0"/>
              <a:t> vans mounted </a:t>
            </a:r>
            <a:r>
              <a:rPr lang="en-GB" dirty="0" smtClean="0"/>
              <a:t>with loudspeakers blare warnings to</a:t>
            </a:r>
            <a:r>
              <a:rPr lang="en-GB" dirty="0" smtClean="0"/>
              <a:t> </a:t>
            </a:r>
            <a:r>
              <a:rPr lang="en-GB" dirty="0" err="1" smtClean="0"/>
              <a:t>Sulmona</a:t>
            </a:r>
            <a:r>
              <a:rPr lang="en-GB" dirty="0" smtClean="0"/>
              <a:t> residents </a:t>
            </a:r>
            <a:r>
              <a:rPr lang="en-GB" dirty="0" smtClean="0"/>
              <a:t>to flee. Many people do. </a:t>
            </a:r>
            <a:r>
              <a:rPr lang="en-GB" dirty="0" smtClean="0"/>
              <a:t>No earthquake </a:t>
            </a:r>
            <a:r>
              <a:rPr lang="en-GB" dirty="0" smtClean="0"/>
              <a:t>occurs in the prediction window</a:t>
            </a:r>
            <a:r>
              <a:rPr lang="en-GB" dirty="0" smtClean="0"/>
              <a:t>.</a:t>
            </a:r>
          </a:p>
          <a:p>
            <a:r>
              <a:rPr lang="en-GB" dirty="0" smtClean="0"/>
              <a:t>On </a:t>
            </a:r>
            <a:r>
              <a:rPr lang="en-GB" dirty="0" smtClean="0"/>
              <a:t>March 31</a:t>
            </a:r>
            <a:r>
              <a:rPr lang="en-GB" baseline="30000" dirty="0" smtClean="0"/>
              <a:t>st</a:t>
            </a:r>
            <a:r>
              <a:rPr lang="en-GB" dirty="0" smtClean="0"/>
              <a:t> </a:t>
            </a:r>
            <a:r>
              <a:rPr lang="en-GB" dirty="0" smtClean="0"/>
              <a:t>t</a:t>
            </a:r>
            <a:r>
              <a:rPr lang="en-GB" dirty="0" smtClean="0"/>
              <a:t>he Italian Civil Protection organize in </a:t>
            </a:r>
            <a:r>
              <a:rPr lang="en-GB" dirty="0" smtClean="0"/>
              <a:t>L’Aquila</a:t>
            </a:r>
            <a:r>
              <a:rPr lang="en-GB" dirty="0" smtClean="0"/>
              <a:t> a meeting of the </a:t>
            </a:r>
            <a:r>
              <a:rPr lang="en-GB" dirty="0" err="1" smtClean="0"/>
              <a:t>Commissione</a:t>
            </a:r>
            <a:r>
              <a:rPr lang="en-GB" dirty="0" smtClean="0"/>
              <a:t> </a:t>
            </a:r>
            <a:r>
              <a:rPr lang="en-GB" dirty="0" err="1" smtClean="0"/>
              <a:t>Grandi</a:t>
            </a:r>
            <a:r>
              <a:rPr lang="en-GB" dirty="0" smtClean="0"/>
              <a:t> </a:t>
            </a:r>
            <a:r>
              <a:rPr lang="en-GB" dirty="0" err="1" smtClean="0"/>
              <a:t>Rischi</a:t>
            </a:r>
            <a:r>
              <a:rPr lang="en-GB" dirty="0" smtClean="0"/>
              <a:t> (Major </a:t>
            </a:r>
            <a:r>
              <a:rPr lang="en-GB" dirty="0" smtClean="0"/>
              <a:t>Risks </a:t>
            </a:r>
            <a:r>
              <a:rPr lang="en-GB" dirty="0" smtClean="0"/>
              <a:t>Committee), an expert </a:t>
            </a:r>
            <a:r>
              <a:rPr lang="en-GB" dirty="0" smtClean="0"/>
              <a:t>group that advises the Civil </a:t>
            </a:r>
            <a:r>
              <a:rPr lang="en-GB" dirty="0" smtClean="0"/>
              <a:t>Protection agency </a:t>
            </a:r>
            <a:r>
              <a:rPr lang="en-GB" dirty="0" smtClean="0"/>
              <a:t>on the risks of natural </a:t>
            </a:r>
            <a:r>
              <a:rPr lang="en-GB" dirty="0" smtClean="0"/>
              <a:t>disasters</a:t>
            </a:r>
          </a:p>
          <a:p>
            <a:r>
              <a:rPr lang="en-GB" dirty="0" smtClean="0"/>
              <a:t>I</a:t>
            </a:r>
            <a:r>
              <a:rPr lang="en-GB" dirty="0" smtClean="0"/>
              <a:t>mmediately </a:t>
            </a:r>
            <a:r>
              <a:rPr lang="en-GB" dirty="0" smtClean="0"/>
              <a:t>after that meeting, De </a:t>
            </a:r>
            <a:r>
              <a:rPr lang="en-GB" dirty="0" err="1" smtClean="0"/>
              <a:t>Bernardinis</a:t>
            </a:r>
            <a:r>
              <a:rPr lang="en-GB" dirty="0" smtClean="0"/>
              <a:t> and </a:t>
            </a:r>
            <a:r>
              <a:rPr lang="en-GB" dirty="0" err="1" smtClean="0"/>
              <a:t>Barberi</a:t>
            </a:r>
            <a:r>
              <a:rPr lang="en-GB" dirty="0" smtClean="0"/>
              <a:t>, acting president of the committee</a:t>
            </a:r>
            <a:r>
              <a:rPr lang="en-GB" dirty="0" smtClean="0"/>
              <a:t>, held </a:t>
            </a:r>
            <a:r>
              <a:rPr lang="en-GB" dirty="0" smtClean="0"/>
              <a:t>a press conference in L’Aquila, </a:t>
            </a:r>
            <a:r>
              <a:rPr lang="en-GB" dirty="0" smtClean="0"/>
              <a:t>where De </a:t>
            </a:r>
            <a:r>
              <a:rPr lang="en-GB" dirty="0" err="1" smtClean="0"/>
              <a:t>Bernardinis</a:t>
            </a:r>
            <a:r>
              <a:rPr lang="en-GB" dirty="0" smtClean="0"/>
              <a:t> told reporters that “the </a:t>
            </a:r>
            <a:r>
              <a:rPr lang="en-GB" dirty="0" smtClean="0"/>
              <a:t>scientific community </a:t>
            </a:r>
            <a:r>
              <a:rPr lang="en-GB" dirty="0" smtClean="0"/>
              <a:t>tells us there is no danger, </a:t>
            </a:r>
            <a:r>
              <a:rPr lang="en-GB" dirty="0" smtClean="0"/>
              <a:t>because there </a:t>
            </a:r>
            <a:r>
              <a:rPr lang="en-GB" dirty="0" smtClean="0"/>
              <a:t>is an ongoing discharge of energy. </a:t>
            </a:r>
            <a:r>
              <a:rPr lang="en-GB" dirty="0" smtClean="0"/>
              <a:t>The situation </a:t>
            </a:r>
            <a:r>
              <a:rPr lang="en-GB" dirty="0" smtClean="0"/>
              <a:t>looks </a:t>
            </a:r>
            <a:r>
              <a:rPr lang="en-GB" dirty="0" err="1" smtClean="0"/>
              <a:t>favorable</a:t>
            </a:r>
            <a:r>
              <a:rPr lang="en-GB" dirty="0" smtClean="0"/>
              <a:t>”.</a:t>
            </a:r>
            <a:endParaRPr lang="en-GB" dirty="0"/>
          </a:p>
        </p:txBody>
      </p:sp>
      <p:grpSp>
        <p:nvGrpSpPr>
          <p:cNvPr id="4" name="Group 6"/>
          <p:cNvGrpSpPr>
            <a:grpSpLocks/>
          </p:cNvGrpSpPr>
          <p:nvPr/>
        </p:nvGrpSpPr>
        <p:grpSpPr bwMode="auto">
          <a:xfrm>
            <a:off x="830580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0487" y="152400"/>
            <a:ext cx="8596313" cy="788894"/>
          </a:xfrm>
        </p:spPr>
        <p:txBody>
          <a:bodyPr>
            <a:noAutofit/>
          </a:bodyPr>
          <a:lstStyle/>
          <a:p>
            <a:pPr algn="l"/>
            <a:r>
              <a:rPr lang="en-GB" sz="3600" dirty="0" smtClean="0"/>
              <a:t>Time Window 3: March 30</a:t>
            </a:r>
            <a:r>
              <a:rPr lang="en-GB" sz="3600" baseline="30000" dirty="0" smtClean="0"/>
              <a:t>th</a:t>
            </a:r>
            <a:r>
              <a:rPr lang="en-GB" sz="3600" dirty="0" smtClean="0"/>
              <a:t> – April 5</a:t>
            </a:r>
            <a:r>
              <a:rPr lang="en-GB" sz="3600" baseline="30000" dirty="0" smtClean="0"/>
              <a:t>th</a:t>
            </a:r>
            <a:endParaRPr lang="en-GB" sz="3600" dirty="0"/>
          </a:p>
        </p:txBody>
      </p:sp>
      <p:sp>
        <p:nvSpPr>
          <p:cNvPr id="3" name="Content Placeholder 2"/>
          <p:cNvSpPr>
            <a:spLocks noGrp="1"/>
          </p:cNvSpPr>
          <p:nvPr>
            <p:ph idx="1"/>
          </p:nvPr>
        </p:nvSpPr>
        <p:spPr>
          <a:xfrm>
            <a:off x="609600" y="1143000"/>
            <a:ext cx="7689850" cy="5257800"/>
          </a:xfrm>
        </p:spPr>
        <p:txBody>
          <a:bodyPr/>
          <a:lstStyle/>
          <a:p>
            <a:r>
              <a:rPr lang="en-GB" dirty="0" smtClean="0"/>
              <a:t>Space-time evolution</a:t>
            </a:r>
            <a:endParaRPr lang="en-GB" dirty="0"/>
          </a:p>
        </p:txBody>
      </p:sp>
      <p:grpSp>
        <p:nvGrpSpPr>
          <p:cNvPr id="4" name="Group 6"/>
          <p:cNvGrpSpPr>
            <a:grpSpLocks/>
          </p:cNvGrpSpPr>
          <p:nvPr/>
        </p:nvGrpSpPr>
        <p:grpSpPr bwMode="auto">
          <a:xfrm>
            <a:off x="845820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dirty="0">
                  <a:latin typeface="Times New Roman" charset="0"/>
                </a:rPr>
                <a:t>INGV</a:t>
              </a:r>
            </a:p>
          </p:txBody>
        </p:sp>
      </p:grpSp>
      <p:pic>
        <p:nvPicPr>
          <p:cNvPr id="8" name="Immagine 15" descr="plot_distanza_rev.jpg"/>
          <p:cNvPicPr>
            <a:picLocks noChangeAspect="1"/>
          </p:cNvPicPr>
          <p:nvPr/>
        </p:nvPicPr>
        <p:blipFill>
          <a:blip r:embed="rId3"/>
          <a:srcRect/>
          <a:stretch>
            <a:fillRect/>
          </a:stretch>
        </p:blipFill>
        <p:spPr bwMode="auto">
          <a:xfrm>
            <a:off x="107950" y="1592262"/>
            <a:ext cx="8928100" cy="5113338"/>
          </a:xfrm>
          <a:prstGeom prst="rect">
            <a:avLst/>
          </a:prstGeom>
          <a:noFill/>
          <a:ln w="9525">
            <a:noFill/>
            <a:miter lim="800000"/>
            <a:headEnd/>
            <a:tailEnd/>
          </a:ln>
        </p:spPr>
      </p:pic>
      <p:sp>
        <p:nvSpPr>
          <p:cNvPr id="9" name="Rettangolo 17"/>
          <p:cNvSpPr/>
          <p:nvPr/>
        </p:nvSpPr>
        <p:spPr>
          <a:xfrm>
            <a:off x="2771775" y="3751262"/>
            <a:ext cx="6048375" cy="1152525"/>
          </a:xfrm>
          <a:prstGeom prst="rect">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GB">
              <a:solidFill>
                <a:srgbClr val="FFFFFF"/>
              </a:solidFill>
            </a:endParaRPr>
          </a:p>
        </p:txBody>
      </p:sp>
      <p:sp>
        <p:nvSpPr>
          <p:cNvPr id="10" name="Rettangolo 19"/>
          <p:cNvSpPr/>
          <p:nvPr/>
        </p:nvSpPr>
        <p:spPr>
          <a:xfrm>
            <a:off x="2843213" y="2598737"/>
            <a:ext cx="6121400" cy="1368425"/>
          </a:xfrm>
          <a:prstGeom prst="rect">
            <a:avLst/>
          </a:prstGeom>
          <a:solidFill>
            <a:schemeClr val="accent3">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GB">
              <a:solidFill>
                <a:srgbClr val="FFFFFF"/>
              </a:solidFill>
            </a:endParaRPr>
          </a:p>
        </p:txBody>
      </p:sp>
      <p:sp>
        <p:nvSpPr>
          <p:cNvPr id="11" name="Rettangolo 20"/>
          <p:cNvSpPr/>
          <p:nvPr/>
        </p:nvSpPr>
        <p:spPr>
          <a:xfrm>
            <a:off x="4572000" y="1879600"/>
            <a:ext cx="4176713" cy="64770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GB">
              <a:solidFill>
                <a:srgbClr val="FFFFFF"/>
              </a:solidFill>
            </a:endParaRPr>
          </a:p>
        </p:txBody>
      </p:sp>
      <p:sp>
        <p:nvSpPr>
          <p:cNvPr id="12" name="Rettangolo 21"/>
          <p:cNvSpPr/>
          <p:nvPr/>
        </p:nvSpPr>
        <p:spPr>
          <a:xfrm>
            <a:off x="2771775" y="4903787"/>
            <a:ext cx="6192838" cy="576263"/>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GB">
              <a:solidFill>
                <a:srgbClr val="FFFFFF"/>
              </a:solidFill>
            </a:endParaRPr>
          </a:p>
        </p:txBody>
      </p:sp>
      <p:sp>
        <p:nvSpPr>
          <p:cNvPr id="13" name="Frame 12"/>
          <p:cNvSpPr/>
          <p:nvPr/>
        </p:nvSpPr>
        <p:spPr>
          <a:xfrm>
            <a:off x="2466975" y="1879600"/>
            <a:ext cx="352425" cy="429260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Immagine 2"/>
          <p:cNvPicPr>
            <a:picLocks noChangeAspect="1"/>
          </p:cNvPicPr>
          <p:nvPr/>
        </p:nvPicPr>
        <p:blipFill>
          <a:blip r:embed="rId3"/>
          <a:srcRect/>
          <a:stretch>
            <a:fillRect/>
          </a:stretch>
        </p:blipFill>
        <p:spPr bwMode="auto">
          <a:xfrm>
            <a:off x="1568450" y="692150"/>
            <a:ext cx="6172200" cy="5995988"/>
          </a:xfrm>
          <a:prstGeom prst="rect">
            <a:avLst/>
          </a:prstGeom>
          <a:noFill/>
          <a:ln w="9525">
            <a:noFill/>
            <a:miter lim="800000"/>
            <a:headEnd/>
            <a:tailEnd/>
          </a:ln>
        </p:spPr>
      </p:pic>
      <p:sp>
        <p:nvSpPr>
          <p:cNvPr id="4" name="Rettangolo 3"/>
          <p:cNvSpPr/>
          <p:nvPr/>
        </p:nvSpPr>
        <p:spPr>
          <a:xfrm>
            <a:off x="4140200" y="3644900"/>
            <a:ext cx="1008063" cy="1008063"/>
          </a:xfrm>
          <a:prstGeom prst="rect">
            <a:avLst/>
          </a:prstGeom>
          <a:solidFill>
            <a:schemeClr val="lt1">
              <a:alpha val="20000"/>
            </a:schemeClr>
          </a:solidFill>
          <a:ln w="38100"/>
        </p:spPr>
        <p:style>
          <a:lnRef idx="2">
            <a:schemeClr val="accent2"/>
          </a:lnRef>
          <a:fillRef idx="1">
            <a:schemeClr val="lt1"/>
          </a:fillRef>
          <a:effectRef idx="0">
            <a:schemeClr val="accent2"/>
          </a:effectRef>
          <a:fontRef idx="minor">
            <a:schemeClr val="dk1"/>
          </a:fontRef>
        </p:style>
        <p:txBody>
          <a:bodyPr anchor="ctr">
            <a:prstTxWarp prst="textNoShape">
              <a:avLst/>
            </a:prstTxWarp>
          </a:bodyPr>
          <a:lstStyle/>
          <a:p>
            <a:pPr algn="ctr">
              <a:defRPr/>
            </a:pPr>
            <a:endParaRPr lang="en-GB">
              <a:solidFill>
                <a:srgbClr val="000000"/>
              </a:solidFill>
            </a:endParaRPr>
          </a:p>
        </p:txBody>
      </p:sp>
      <p:sp>
        <p:nvSpPr>
          <p:cNvPr id="5" name="Rettangolo 4"/>
          <p:cNvSpPr>
            <a:spLocks noChangeArrowheads="1"/>
          </p:cNvSpPr>
          <p:nvPr/>
        </p:nvSpPr>
        <p:spPr bwMode="auto">
          <a:xfrm>
            <a:off x="0" y="-26988"/>
            <a:ext cx="9144000" cy="547688"/>
          </a:xfrm>
          <a:prstGeom prst="rect">
            <a:avLst/>
          </a:prstGeom>
          <a:solidFill>
            <a:srgbClr val="7F7F7F"/>
          </a:solidFill>
          <a:ln w="9525">
            <a:no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06" charset="0"/>
            </a:endParaRPr>
          </a:p>
        </p:txBody>
      </p:sp>
      <p:sp>
        <p:nvSpPr>
          <p:cNvPr id="41989" name="Titolo 1"/>
          <p:cNvSpPr txBox="1">
            <a:spLocks/>
          </p:cNvSpPr>
          <p:nvPr/>
        </p:nvSpPr>
        <p:spPr bwMode="auto">
          <a:xfrm>
            <a:off x="71438" y="115888"/>
            <a:ext cx="8964612" cy="296862"/>
          </a:xfrm>
          <a:prstGeom prst="rect">
            <a:avLst/>
          </a:prstGeom>
          <a:noFill/>
          <a:ln w="9525">
            <a:noFill/>
            <a:miter lim="800000"/>
            <a:headEnd/>
            <a:tailEnd/>
          </a:ln>
        </p:spPr>
        <p:txBody>
          <a:bodyPr anchor="ctr">
            <a:prstTxWarp prst="textNoShape">
              <a:avLst/>
            </a:prstTxWarp>
          </a:bodyPr>
          <a:lstStyle/>
          <a:p>
            <a:pPr algn="ctr" eaLnBrk="0" hangingPunct="0"/>
            <a:r>
              <a:rPr lang="en-US" sz="3200">
                <a:solidFill>
                  <a:schemeClr val="bg1"/>
                </a:solidFill>
                <a:ea typeface="MS PGothic" pitchFamily="34" charset="-128"/>
              </a:rPr>
              <a:t>the foreshocks sequence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Immagine 3" descr="Figure_7.jpg"/>
          <p:cNvPicPr>
            <a:picLocks noChangeAspect="1"/>
          </p:cNvPicPr>
          <p:nvPr/>
        </p:nvPicPr>
        <p:blipFill>
          <a:blip r:embed="rId2"/>
          <a:srcRect/>
          <a:stretch>
            <a:fillRect/>
          </a:stretch>
        </p:blipFill>
        <p:spPr bwMode="auto">
          <a:xfrm>
            <a:off x="71438" y="539750"/>
            <a:ext cx="9002712" cy="5688013"/>
          </a:xfrm>
          <a:prstGeom prst="rect">
            <a:avLst/>
          </a:prstGeom>
          <a:noFill/>
          <a:ln w="9525">
            <a:noFill/>
            <a:miter lim="800000"/>
            <a:headEnd/>
            <a:tailEnd/>
          </a:ln>
        </p:spPr>
      </p:pic>
      <p:pic>
        <p:nvPicPr>
          <p:cNvPr id="5" name="Immagine 4" descr="Figure_7a.jpg"/>
          <p:cNvPicPr>
            <a:picLocks noChangeAspect="1"/>
          </p:cNvPicPr>
          <p:nvPr/>
        </p:nvPicPr>
        <p:blipFill>
          <a:blip r:embed="rId3"/>
          <a:srcRect/>
          <a:stretch>
            <a:fillRect/>
          </a:stretch>
        </p:blipFill>
        <p:spPr bwMode="auto">
          <a:xfrm>
            <a:off x="71438" y="539750"/>
            <a:ext cx="9002712" cy="5688013"/>
          </a:xfrm>
          <a:prstGeom prst="rect">
            <a:avLst/>
          </a:prstGeom>
          <a:noFill/>
          <a:ln w="9525">
            <a:noFill/>
            <a:miter lim="800000"/>
            <a:headEnd/>
            <a:tailEnd/>
          </a:ln>
        </p:spPr>
      </p:pic>
      <p:pic>
        <p:nvPicPr>
          <p:cNvPr id="6" name="Immagine 5" descr="Figure_7b.jpg"/>
          <p:cNvPicPr>
            <a:picLocks noChangeAspect="1"/>
          </p:cNvPicPr>
          <p:nvPr/>
        </p:nvPicPr>
        <p:blipFill>
          <a:blip r:embed="rId4"/>
          <a:srcRect/>
          <a:stretch>
            <a:fillRect/>
          </a:stretch>
        </p:blipFill>
        <p:spPr bwMode="auto">
          <a:xfrm>
            <a:off x="71438" y="539750"/>
            <a:ext cx="9002712" cy="5688013"/>
          </a:xfrm>
          <a:prstGeom prst="rect">
            <a:avLst/>
          </a:prstGeom>
          <a:noFill/>
          <a:ln w="9525">
            <a:noFill/>
            <a:miter lim="800000"/>
            <a:headEnd/>
            <a:tailEnd/>
          </a:ln>
        </p:spPr>
      </p:pic>
      <p:sp>
        <p:nvSpPr>
          <p:cNvPr id="9" name="Rettangolo 8"/>
          <p:cNvSpPr>
            <a:spLocks noChangeArrowheads="1"/>
          </p:cNvSpPr>
          <p:nvPr/>
        </p:nvSpPr>
        <p:spPr bwMode="auto">
          <a:xfrm>
            <a:off x="0" y="-26988"/>
            <a:ext cx="9144000" cy="547688"/>
          </a:xfrm>
          <a:prstGeom prst="rect">
            <a:avLst/>
          </a:prstGeom>
          <a:solidFill>
            <a:srgbClr val="7F7F7F"/>
          </a:solidFill>
          <a:ln w="9525">
            <a:no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06" charset="0"/>
            </a:endParaRPr>
          </a:p>
        </p:txBody>
      </p:sp>
      <p:sp>
        <p:nvSpPr>
          <p:cNvPr id="44038" name="Titolo 1"/>
          <p:cNvSpPr txBox="1">
            <a:spLocks/>
          </p:cNvSpPr>
          <p:nvPr/>
        </p:nvSpPr>
        <p:spPr bwMode="auto">
          <a:xfrm>
            <a:off x="71438" y="115888"/>
            <a:ext cx="8964612" cy="296862"/>
          </a:xfrm>
          <a:prstGeom prst="rect">
            <a:avLst/>
          </a:prstGeom>
          <a:noFill/>
          <a:ln w="9525">
            <a:noFill/>
            <a:miter lim="800000"/>
            <a:headEnd/>
            <a:tailEnd/>
          </a:ln>
        </p:spPr>
        <p:txBody>
          <a:bodyPr anchor="ctr">
            <a:prstTxWarp prst="textNoShape">
              <a:avLst/>
            </a:prstTxWarp>
          </a:bodyPr>
          <a:lstStyle/>
          <a:p>
            <a:pPr algn="ctr" eaLnBrk="0" hangingPunct="0"/>
            <a:r>
              <a:rPr lang="en-US" sz="3200">
                <a:solidFill>
                  <a:schemeClr val="bg1"/>
                </a:solidFill>
                <a:ea typeface="MS PGothic" pitchFamily="34" charset="-128"/>
              </a:rPr>
              <a:t>the foreshocks sequence</a:t>
            </a:r>
          </a:p>
        </p:txBody>
      </p:sp>
      <p:sp>
        <p:nvSpPr>
          <p:cNvPr id="44039" name="CasellaDiTesto 10"/>
          <p:cNvSpPr txBox="1">
            <a:spLocks noChangeArrowheads="1"/>
          </p:cNvSpPr>
          <p:nvPr/>
        </p:nvSpPr>
        <p:spPr bwMode="auto">
          <a:xfrm>
            <a:off x="323850" y="6381750"/>
            <a:ext cx="1714500" cy="368300"/>
          </a:xfrm>
          <a:prstGeom prst="rect">
            <a:avLst/>
          </a:prstGeom>
          <a:noFill/>
          <a:ln w="9525">
            <a:noFill/>
            <a:miter lim="800000"/>
            <a:headEnd/>
            <a:tailEnd/>
          </a:ln>
        </p:spPr>
        <p:txBody>
          <a:bodyPr wrap="none">
            <a:prstTxWarp prst="textNoShape">
              <a:avLst/>
            </a:prstTxWarp>
            <a:spAutoFit/>
          </a:bodyPr>
          <a:lstStyle/>
          <a:p>
            <a:pPr algn="ctr"/>
            <a:r>
              <a:rPr lang="en-US" b="0">
                <a:latin typeface="Calibri" charset="0"/>
                <a:ea typeface="Arial" charset="0"/>
                <a:cs typeface="Arial" charset="0"/>
              </a:rPr>
              <a:t>(</a:t>
            </a:r>
            <a:r>
              <a:rPr lang="en-US" sz="1200" b="0" i="1">
                <a:latin typeface="Calibri" charset="0"/>
                <a:ea typeface="Arial" charset="0"/>
                <a:cs typeface="Arial" charset="0"/>
              </a:rPr>
              <a:t>Chiaraluce et al., 2011</a:t>
            </a:r>
            <a:r>
              <a:rPr lang="en-US" b="0">
                <a:latin typeface="Calibri" charset="0"/>
                <a:ea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534400" cy="788894"/>
          </a:xfrm>
        </p:spPr>
        <p:txBody>
          <a:bodyPr>
            <a:noAutofit/>
          </a:bodyPr>
          <a:lstStyle/>
          <a:p>
            <a:pPr algn="l"/>
            <a:r>
              <a:rPr lang="en-GB" sz="3600" dirty="0" smtClean="0"/>
              <a:t>Time Window</a:t>
            </a:r>
            <a:r>
              <a:rPr lang="en-GB" sz="3600" dirty="0" smtClean="0"/>
              <a:t> 3: March 30</a:t>
            </a:r>
            <a:r>
              <a:rPr lang="en-GB" sz="3600" baseline="30000" dirty="0" smtClean="0"/>
              <a:t>th</a:t>
            </a:r>
            <a:r>
              <a:rPr lang="en-GB" sz="3600" dirty="0" smtClean="0"/>
              <a:t> – April 5</a:t>
            </a:r>
            <a:r>
              <a:rPr lang="en-GB" sz="3600" baseline="30000" dirty="0" smtClean="0"/>
              <a:t>th</a:t>
            </a:r>
            <a:endParaRPr lang="en-GB" sz="3600" dirty="0"/>
          </a:p>
        </p:txBody>
      </p:sp>
      <p:sp>
        <p:nvSpPr>
          <p:cNvPr id="3" name="Content Placeholder 2"/>
          <p:cNvSpPr>
            <a:spLocks noGrp="1"/>
          </p:cNvSpPr>
          <p:nvPr>
            <p:ph idx="1"/>
          </p:nvPr>
        </p:nvSpPr>
        <p:spPr>
          <a:xfrm>
            <a:off x="609600" y="1143000"/>
            <a:ext cx="8001000" cy="5257800"/>
          </a:xfrm>
        </p:spPr>
        <p:txBody>
          <a:bodyPr>
            <a:normAutofit fontScale="85000" lnSpcReduction="20000"/>
          </a:bodyPr>
          <a:lstStyle/>
          <a:p>
            <a:r>
              <a:rPr lang="en-US" dirty="0" smtClean="0"/>
              <a:t>In the period 2008</a:t>
            </a:r>
            <a:r>
              <a:rPr lang="en-US" dirty="0" smtClean="0"/>
              <a:t>-2010 </a:t>
            </a:r>
            <a:r>
              <a:rPr lang="en-US" dirty="0" err="1" smtClean="0"/>
              <a:t>Mele</a:t>
            </a:r>
            <a:r>
              <a:rPr lang="en-US" dirty="0" smtClean="0"/>
              <a:t> et al.</a:t>
            </a:r>
            <a:r>
              <a:rPr lang="en-US" dirty="0" smtClean="0"/>
              <a:t> (2010) identify </a:t>
            </a:r>
            <a:r>
              <a:rPr lang="en-US" dirty="0" smtClean="0"/>
              <a:t>127</a:t>
            </a:r>
            <a:r>
              <a:rPr lang="en-US" dirty="0" smtClean="0"/>
              <a:t> seismic sequences in Italy and verify that nearly 70% of seismicity belongs to sequences, having very different durations and patterns. 1 out of 127 is followed by a destructive event.</a:t>
            </a:r>
          </a:p>
          <a:p>
            <a:pPr lvl="0"/>
            <a:r>
              <a:rPr lang="en-GB" dirty="0" smtClean="0">
                <a:solidFill>
                  <a:prstClr val="white"/>
                </a:solidFill>
              </a:rPr>
              <a:t>INGV experts have analyzed all the available data and prepared a report to be presented by </a:t>
            </a:r>
            <a:r>
              <a:rPr lang="en-GB" dirty="0" err="1" smtClean="0">
                <a:solidFill>
                  <a:prstClr val="white"/>
                </a:solidFill>
              </a:rPr>
              <a:t>Giulio</a:t>
            </a:r>
            <a:r>
              <a:rPr lang="en-GB" dirty="0" smtClean="0">
                <a:solidFill>
                  <a:prstClr val="white"/>
                </a:solidFill>
              </a:rPr>
              <a:t> </a:t>
            </a:r>
            <a:r>
              <a:rPr lang="en-GB" dirty="0" err="1" smtClean="0">
                <a:solidFill>
                  <a:prstClr val="white"/>
                </a:solidFill>
              </a:rPr>
              <a:t>Selvaggi</a:t>
            </a:r>
            <a:r>
              <a:rPr lang="en-GB" dirty="0" smtClean="0">
                <a:solidFill>
                  <a:prstClr val="white"/>
                </a:solidFill>
              </a:rPr>
              <a:t> at the CGR </a:t>
            </a:r>
            <a:r>
              <a:rPr lang="en-GB" dirty="0" smtClean="0">
                <a:solidFill>
                  <a:prstClr val="white"/>
                </a:solidFill>
              </a:rPr>
              <a:t>meeting</a:t>
            </a:r>
            <a:endParaRPr lang="en-US" dirty="0" smtClean="0"/>
          </a:p>
          <a:p>
            <a:r>
              <a:rPr lang="en-GB" dirty="0" smtClean="0"/>
              <a:t>On March 31</a:t>
            </a:r>
            <a:r>
              <a:rPr lang="en-GB" baseline="30000" dirty="0" smtClean="0"/>
              <a:t>st</a:t>
            </a:r>
            <a:r>
              <a:rPr lang="en-GB" dirty="0" smtClean="0"/>
              <a:t> </a:t>
            </a:r>
            <a:r>
              <a:rPr lang="en-GB" dirty="0" err="1" smtClean="0"/>
              <a:t>Commissione</a:t>
            </a:r>
            <a:r>
              <a:rPr lang="en-GB" dirty="0" smtClean="0"/>
              <a:t> </a:t>
            </a:r>
            <a:r>
              <a:rPr lang="en-GB" dirty="0" smtClean="0"/>
              <a:t>Grande </a:t>
            </a:r>
            <a:r>
              <a:rPr lang="en-GB" dirty="0" err="1" smtClean="0"/>
              <a:t>Rischi</a:t>
            </a:r>
            <a:r>
              <a:rPr lang="en-GB" dirty="0" smtClean="0"/>
              <a:t> issues </a:t>
            </a:r>
            <a:r>
              <a:rPr lang="en-GB" dirty="0" smtClean="0"/>
              <a:t>statement: </a:t>
            </a:r>
            <a:r>
              <a:rPr lang="en-GB" dirty="0" smtClean="0"/>
              <a:t>“There is no reason to </a:t>
            </a:r>
            <a:r>
              <a:rPr lang="en-GB" dirty="0" smtClean="0"/>
              <a:t>say that </a:t>
            </a:r>
            <a:r>
              <a:rPr lang="en-GB" dirty="0" smtClean="0"/>
              <a:t>the sequence of events of low magnitude can be considered precursory to </a:t>
            </a:r>
            <a:r>
              <a:rPr lang="en-GB" dirty="0" smtClean="0"/>
              <a:t>a strong </a:t>
            </a:r>
            <a:r>
              <a:rPr lang="en-GB" dirty="0" smtClean="0"/>
              <a:t>event.” Italian authorities tell Giuliani that he was panicking an already </a:t>
            </a:r>
            <a:r>
              <a:rPr lang="en-GB" dirty="0" smtClean="0"/>
              <a:t>jittery population </a:t>
            </a:r>
            <a:r>
              <a:rPr lang="en-GB" dirty="0" smtClean="0"/>
              <a:t>and not to publicize further predictions</a:t>
            </a:r>
            <a:r>
              <a:rPr lang="en-GB" dirty="0" smtClean="0"/>
              <a:t>.</a:t>
            </a:r>
          </a:p>
          <a:p>
            <a:r>
              <a:rPr lang="en-GB" dirty="0" smtClean="0"/>
              <a:t>On April 1</a:t>
            </a:r>
            <a:r>
              <a:rPr lang="en-GB" baseline="30000" dirty="0" smtClean="0"/>
              <a:t>st</a:t>
            </a:r>
            <a:r>
              <a:rPr lang="en-GB" dirty="0" smtClean="0"/>
              <a:t> </a:t>
            </a:r>
            <a:r>
              <a:rPr lang="en-GB" dirty="0" smtClean="0"/>
              <a:t>DPC head </a:t>
            </a:r>
            <a:r>
              <a:rPr lang="en-GB" dirty="0" err="1" smtClean="0"/>
              <a:t>Bertolaso</a:t>
            </a:r>
            <a:r>
              <a:rPr lang="en-GB" dirty="0" smtClean="0"/>
              <a:t> asks the population to be calm. De </a:t>
            </a:r>
            <a:r>
              <a:rPr lang="en-GB" dirty="0" err="1" smtClean="0"/>
              <a:t>Bernardinis</a:t>
            </a:r>
            <a:r>
              <a:rPr lang="en-GB" dirty="0" smtClean="0"/>
              <a:t> </a:t>
            </a:r>
            <a:r>
              <a:rPr lang="en-GB" dirty="0" smtClean="0"/>
              <a:t>says “</a:t>
            </a:r>
            <a:r>
              <a:rPr lang="en-GB" dirty="0" smtClean="0"/>
              <a:t>Taking into account the scientific knowledge on this seismic swam, we do </a:t>
            </a:r>
            <a:r>
              <a:rPr lang="en-GB" dirty="0" smtClean="0"/>
              <a:t>not expect </a:t>
            </a:r>
            <a:r>
              <a:rPr lang="en-GB" dirty="0" smtClean="0"/>
              <a:t>an increase in the earthquake magnitude .“ Sequence intensifies.</a:t>
            </a:r>
            <a:endParaRPr lang="en-GB" dirty="0"/>
          </a:p>
        </p:txBody>
      </p:sp>
      <p:grpSp>
        <p:nvGrpSpPr>
          <p:cNvPr id="4" name="Group 6"/>
          <p:cNvGrpSpPr>
            <a:grpSpLocks/>
          </p:cNvGrpSpPr>
          <p:nvPr/>
        </p:nvGrpSpPr>
        <p:grpSpPr bwMode="auto">
          <a:xfrm>
            <a:off x="830580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52400"/>
            <a:ext cx="7918450" cy="788894"/>
          </a:xfrm>
        </p:spPr>
        <p:txBody>
          <a:bodyPr/>
          <a:lstStyle/>
          <a:p>
            <a:r>
              <a:rPr lang="en-GB" dirty="0" smtClean="0"/>
              <a:t>Conclusions 3</a:t>
            </a:r>
            <a:endParaRPr lang="en-GB" dirty="0"/>
          </a:p>
        </p:txBody>
      </p:sp>
      <p:sp>
        <p:nvSpPr>
          <p:cNvPr id="3" name="Content Placeholder 2"/>
          <p:cNvSpPr>
            <a:spLocks noGrp="1"/>
          </p:cNvSpPr>
          <p:nvPr>
            <p:ph idx="1"/>
          </p:nvPr>
        </p:nvSpPr>
        <p:spPr>
          <a:xfrm>
            <a:off x="381000" y="1066800"/>
            <a:ext cx="8458200" cy="5181600"/>
          </a:xfrm>
        </p:spPr>
        <p:txBody>
          <a:bodyPr>
            <a:normAutofit fontScale="92500"/>
          </a:bodyPr>
          <a:lstStyle/>
          <a:p>
            <a:r>
              <a:rPr lang="en-GB" dirty="0" smtClean="0"/>
              <a:t>We can confirm that there were no reasons </a:t>
            </a:r>
            <a:r>
              <a:rPr lang="en-GB" dirty="0" smtClean="0"/>
              <a:t>to say that the sequence of events of low magnitude</a:t>
            </a:r>
            <a:r>
              <a:rPr lang="en-GB" dirty="0" smtClean="0"/>
              <a:t> could be </a:t>
            </a:r>
            <a:r>
              <a:rPr lang="en-GB" dirty="0" smtClean="0"/>
              <a:t>considered</a:t>
            </a:r>
            <a:r>
              <a:rPr lang="en-GB" dirty="0" smtClean="0"/>
              <a:t> a precursory </a:t>
            </a:r>
            <a:r>
              <a:rPr lang="en-GB" dirty="0" smtClean="0"/>
              <a:t>to a strong event</a:t>
            </a:r>
            <a:r>
              <a:rPr lang="en-GB" dirty="0" smtClean="0"/>
              <a:t>.</a:t>
            </a:r>
          </a:p>
          <a:p>
            <a:r>
              <a:rPr lang="en-GB" dirty="0" smtClean="0"/>
              <a:t>The complex spatial pattern of foreshocks further inhibits to make any statement concerning evidence of the nucleation process of a moderate-to-large magnitude earthquake</a:t>
            </a:r>
          </a:p>
          <a:p>
            <a:r>
              <a:rPr lang="en-GB" dirty="0" smtClean="0"/>
              <a:t>There were misleading declarations by official decision makers concerning the lack of immediate risk and aimed at keeping calm population</a:t>
            </a:r>
          </a:p>
          <a:p>
            <a:r>
              <a:rPr lang="en-GB" dirty="0" smtClean="0"/>
              <a:t>It was evident the lack of any shared communication strategy between scientists, governmental agencies and media dedicated to provide authoritative and validated information to public   </a:t>
            </a:r>
            <a:endParaRPr lang="en-GB" dirty="0"/>
          </a:p>
        </p:txBody>
      </p:sp>
      <p:grpSp>
        <p:nvGrpSpPr>
          <p:cNvPr id="4" name="Group 6"/>
          <p:cNvGrpSpPr>
            <a:grpSpLocks/>
          </p:cNvGrpSpPr>
          <p:nvPr/>
        </p:nvGrpSpPr>
        <p:grpSpPr bwMode="auto">
          <a:xfrm>
            <a:off x="830580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918450" cy="788894"/>
          </a:xfrm>
        </p:spPr>
        <p:txBody>
          <a:bodyPr>
            <a:noAutofit/>
          </a:bodyPr>
          <a:lstStyle/>
          <a:p>
            <a:r>
              <a:rPr lang="en-GB" sz="3200" dirty="0" smtClean="0"/>
              <a:t>Time Window 4: April 6</a:t>
            </a:r>
            <a:r>
              <a:rPr lang="en-GB" sz="3200" baseline="30000" dirty="0" smtClean="0"/>
              <a:t>th</a:t>
            </a:r>
            <a:r>
              <a:rPr lang="en-GB" sz="3200" dirty="0" smtClean="0"/>
              <a:t> &amp; aftershocks</a:t>
            </a:r>
            <a:endParaRPr lang="en-GB" sz="3200" dirty="0"/>
          </a:p>
        </p:txBody>
      </p:sp>
      <p:grpSp>
        <p:nvGrpSpPr>
          <p:cNvPr id="3" name="Group 6"/>
          <p:cNvGrpSpPr>
            <a:grpSpLocks/>
          </p:cNvGrpSpPr>
          <p:nvPr/>
        </p:nvGrpSpPr>
        <p:grpSpPr bwMode="auto">
          <a:xfrm>
            <a:off x="828675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
        <p:nvSpPr>
          <p:cNvPr id="7" name="Content Placeholder 2"/>
          <p:cNvSpPr txBox="1">
            <a:spLocks/>
          </p:cNvSpPr>
          <p:nvPr/>
        </p:nvSpPr>
        <p:spPr>
          <a:xfrm>
            <a:off x="380999" y="762000"/>
            <a:ext cx="8342070" cy="6019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ts val="2200"/>
              </a:spcBef>
              <a:spcAft>
                <a:spcPts val="0"/>
              </a:spcAft>
              <a:buClr>
                <a:schemeClr val="bg2"/>
              </a:buClr>
              <a:buSzPct val="90000"/>
              <a:buFont typeface="Wingdings 2" pitchFamily="18" charset="2"/>
              <a:buNone/>
              <a:tabLst/>
              <a:defRPr/>
            </a:pPr>
            <a:r>
              <a:rPr kumimoji="0" lang="en-GB" sz="2400" b="1" i="0" u="none" strike="noStrike" kern="1200" cap="none" spc="0" normalizeH="0" baseline="0" noProof="0" dirty="0" smtClean="0">
                <a:ln>
                  <a:noFill/>
                </a:ln>
                <a:solidFill>
                  <a:schemeClr val="tx1"/>
                </a:solidFill>
                <a:effectLst/>
                <a:uLnTx/>
                <a:uFillTx/>
                <a:latin typeface="+mn-lt"/>
                <a:ea typeface="+mn-ea"/>
                <a:cs typeface="+mn-cs"/>
              </a:rPr>
              <a:t>What we did</a:t>
            </a:r>
          </a:p>
          <a:p>
            <a:pPr marL="342900" lvl="0" indent="-342900" defTabSz="914400">
              <a:spcBef>
                <a:spcPts val="2200"/>
              </a:spcBef>
              <a:buClr>
                <a:srgbClr val="54638C"/>
              </a:buClr>
              <a:buSzPct val="90000"/>
              <a:buFont typeface="Wingdings 2" pitchFamily="18" charset="2"/>
              <a:buChar char="Ü"/>
            </a:pPr>
            <a:r>
              <a:rPr lang="en-GB" sz="2200" dirty="0" smtClean="0">
                <a:solidFill>
                  <a:prstClr val="white"/>
                </a:solidFill>
              </a:rPr>
              <a:t>Immediately after the main shock of April 6</a:t>
            </a:r>
            <a:r>
              <a:rPr lang="en-GB" sz="2200" baseline="30000" dirty="0" smtClean="0">
                <a:solidFill>
                  <a:prstClr val="white"/>
                </a:solidFill>
              </a:rPr>
              <a:t>th</a:t>
            </a:r>
            <a:r>
              <a:rPr lang="en-GB" sz="2200" dirty="0" smtClean="0">
                <a:solidFill>
                  <a:prstClr val="white"/>
                </a:solidFill>
              </a:rPr>
              <a:t> INGV experts provided all the available information to the Italian Civil Protection to manage the emergency and plan the intervention </a:t>
            </a:r>
          </a:p>
          <a:p>
            <a:pPr marL="342900" lvl="0" indent="-342900" defTabSz="914400">
              <a:spcBef>
                <a:spcPts val="2200"/>
              </a:spcBef>
              <a:buClr>
                <a:srgbClr val="54638C"/>
              </a:buClr>
              <a:buSzPct val="90000"/>
              <a:buFont typeface="Wingdings 2" pitchFamily="18" charset="2"/>
              <a:buChar char="Ü"/>
            </a:pPr>
            <a:r>
              <a:rPr lang="en-GB" sz="2200" dirty="0" smtClean="0">
                <a:solidFill>
                  <a:prstClr val="white"/>
                </a:solidFill>
              </a:rPr>
              <a:t>Several official INGV statements </a:t>
            </a:r>
            <a:r>
              <a:rPr lang="en-GB" sz="2200" dirty="0">
                <a:solidFill>
                  <a:prstClr val="white"/>
                </a:solidFill>
              </a:rPr>
              <a:t>said that:</a:t>
            </a:r>
            <a:r>
              <a:rPr lang="en-GB" sz="2200" dirty="0" smtClean="0">
                <a:solidFill>
                  <a:prstClr val="white"/>
                </a:solidFill>
              </a:rPr>
              <a:t> “in recent times </a:t>
            </a:r>
            <a:r>
              <a:rPr lang="en-GB" sz="2200" dirty="0">
                <a:solidFill>
                  <a:prstClr val="white"/>
                </a:solidFill>
              </a:rPr>
              <a:t>some recent earthquakes have been </a:t>
            </a:r>
            <a:r>
              <a:rPr lang="en-GB" sz="2200" dirty="0" smtClean="0">
                <a:solidFill>
                  <a:prstClr val="white"/>
                </a:solidFill>
              </a:rPr>
              <a:t>preceded by </a:t>
            </a:r>
            <a:r>
              <a:rPr lang="en-GB" sz="2200" dirty="0">
                <a:solidFill>
                  <a:prstClr val="white"/>
                </a:solidFill>
              </a:rPr>
              <a:t>minor shocks days or weeks beforehand</a:t>
            </a:r>
            <a:r>
              <a:rPr lang="en-GB" sz="2200" dirty="0" smtClean="0">
                <a:solidFill>
                  <a:prstClr val="white"/>
                </a:solidFill>
              </a:rPr>
              <a:t>, but </a:t>
            </a:r>
            <a:r>
              <a:rPr lang="en-GB" sz="2200" dirty="0">
                <a:solidFill>
                  <a:prstClr val="white"/>
                </a:solidFill>
              </a:rPr>
              <a:t>on the other hand many </a:t>
            </a:r>
            <a:r>
              <a:rPr lang="en-GB" sz="2200" dirty="0" smtClean="0">
                <a:solidFill>
                  <a:prstClr val="white"/>
                </a:solidFill>
              </a:rPr>
              <a:t>seismic swarms </a:t>
            </a:r>
            <a:r>
              <a:rPr lang="en-GB" sz="2200" dirty="0">
                <a:solidFill>
                  <a:prstClr val="white"/>
                </a:solidFill>
              </a:rPr>
              <a:t>did not result in a major </a:t>
            </a:r>
            <a:r>
              <a:rPr lang="en-GB" sz="2200" dirty="0" smtClean="0">
                <a:solidFill>
                  <a:prstClr val="white"/>
                </a:solidFill>
              </a:rPr>
              <a:t>event”</a:t>
            </a:r>
          </a:p>
          <a:p>
            <a:pPr marL="342900" lvl="0" indent="-342900" defTabSz="914400">
              <a:spcBef>
                <a:spcPts val="2200"/>
              </a:spcBef>
              <a:buClr>
                <a:srgbClr val="54638C"/>
              </a:buClr>
              <a:buSzPct val="90000"/>
              <a:buFont typeface="Wingdings 2" pitchFamily="18" charset="2"/>
              <a:buChar char="Ü"/>
            </a:pPr>
            <a:r>
              <a:rPr lang="en-GB" sz="2200" dirty="0" smtClean="0">
                <a:solidFill>
                  <a:prstClr val="white"/>
                </a:solidFill>
              </a:rPr>
              <a:t>On April  7</a:t>
            </a:r>
            <a:r>
              <a:rPr lang="en-GB" sz="2200" baseline="30000" dirty="0" smtClean="0">
                <a:solidFill>
                  <a:prstClr val="white"/>
                </a:solidFill>
              </a:rPr>
              <a:t>th</a:t>
            </a:r>
            <a:r>
              <a:rPr lang="en-GB" sz="2200" dirty="0" smtClean="0">
                <a:solidFill>
                  <a:prstClr val="white"/>
                </a:solidFill>
              </a:rPr>
              <a:t> INGV </a:t>
            </a:r>
            <a:r>
              <a:rPr lang="en-GB" sz="2200" dirty="0">
                <a:solidFill>
                  <a:prstClr val="white"/>
                </a:solidFill>
              </a:rPr>
              <a:t>issues its first 24-hr aftershock forecast at 8:00 am, about 15 hrs after </a:t>
            </a:r>
            <a:endParaRPr lang="en-GB" sz="2200" dirty="0" smtClean="0">
              <a:solidFill>
                <a:prstClr val="white"/>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534400" cy="788894"/>
          </a:xfrm>
        </p:spPr>
        <p:txBody>
          <a:bodyPr>
            <a:noAutofit/>
          </a:bodyPr>
          <a:lstStyle/>
          <a:p>
            <a:pPr algn="l"/>
            <a:r>
              <a:rPr lang="en-GB" sz="3200" dirty="0" smtClean="0"/>
              <a:t>Time Window</a:t>
            </a:r>
            <a:r>
              <a:rPr lang="en-GB" sz="3200" dirty="0" smtClean="0"/>
              <a:t> 4: April 6</a:t>
            </a:r>
            <a:r>
              <a:rPr lang="en-GB" sz="3200" baseline="30000" dirty="0" smtClean="0"/>
              <a:t>th</a:t>
            </a:r>
            <a:r>
              <a:rPr lang="en-GB" sz="3200" dirty="0" smtClean="0"/>
              <a:t> &amp; aftershocks</a:t>
            </a:r>
            <a:endParaRPr lang="en-GB" sz="3200" dirty="0"/>
          </a:p>
        </p:txBody>
      </p:sp>
      <p:grpSp>
        <p:nvGrpSpPr>
          <p:cNvPr id="4" name="Group 6"/>
          <p:cNvGrpSpPr>
            <a:grpSpLocks/>
          </p:cNvGrpSpPr>
          <p:nvPr/>
        </p:nvGrpSpPr>
        <p:grpSpPr bwMode="auto">
          <a:xfrm>
            <a:off x="830580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pic>
        <p:nvPicPr>
          <p:cNvPr id="7" name="Segnaposto contenuto 3" descr="cum_rate.jpg"/>
          <p:cNvPicPr>
            <a:picLocks noChangeAspect="1"/>
          </p:cNvPicPr>
          <p:nvPr/>
        </p:nvPicPr>
        <p:blipFill>
          <a:blip r:embed="rId3"/>
          <a:srcRect/>
          <a:stretch>
            <a:fillRect/>
          </a:stretch>
        </p:blipFill>
        <p:spPr bwMode="auto">
          <a:xfrm>
            <a:off x="544513" y="909638"/>
            <a:ext cx="7913687" cy="5472112"/>
          </a:xfrm>
          <a:prstGeom prst="rect">
            <a:avLst/>
          </a:prstGeom>
          <a:noFill/>
          <a:ln w="9525">
            <a:noFill/>
            <a:miter lim="800000"/>
            <a:headEnd/>
            <a:tailEnd/>
          </a:ln>
        </p:spPr>
      </p:pic>
      <p:sp>
        <p:nvSpPr>
          <p:cNvPr id="8" name="CasellaDiTesto 4"/>
          <p:cNvSpPr txBox="1">
            <a:spLocks noChangeArrowheads="1"/>
          </p:cNvSpPr>
          <p:nvPr/>
        </p:nvSpPr>
        <p:spPr bwMode="auto">
          <a:xfrm>
            <a:off x="6477000" y="5486400"/>
            <a:ext cx="2005013" cy="922337"/>
          </a:xfrm>
          <a:prstGeom prst="rect">
            <a:avLst/>
          </a:prstGeom>
          <a:noFill/>
          <a:ln w="12700">
            <a:solidFill>
              <a:schemeClr val="bg2">
                <a:lumMod val="10000"/>
              </a:schemeClr>
            </a:solidFill>
            <a:miter lim="800000"/>
            <a:headEnd/>
            <a:tailEnd/>
          </a:ln>
        </p:spPr>
        <p:txBody>
          <a:bodyPr wrap="none">
            <a:prstTxWarp prst="textNoShape">
              <a:avLst/>
            </a:prstTxWarp>
            <a:spAutoFit/>
          </a:bodyPr>
          <a:lstStyle/>
          <a:p>
            <a:pPr algn="ctr">
              <a:defRPr/>
            </a:pPr>
            <a:r>
              <a:rPr lang="it-IT" b="0" dirty="0" err="1">
                <a:solidFill>
                  <a:schemeClr val="accent5"/>
                </a:solidFill>
                <a:latin typeface="Cambria" pitchFamily="-106" charset="0"/>
              </a:rPr>
              <a:t>Omori</a:t>
            </a:r>
            <a:r>
              <a:rPr lang="it-IT" b="0" dirty="0">
                <a:solidFill>
                  <a:schemeClr val="accent5"/>
                </a:solidFill>
                <a:latin typeface="Cambria" pitchFamily="-106" charset="0"/>
              </a:rPr>
              <a:t> </a:t>
            </a:r>
            <a:r>
              <a:rPr lang="it-IT" b="0" dirty="0" err="1">
                <a:solidFill>
                  <a:schemeClr val="accent5"/>
                </a:solidFill>
                <a:latin typeface="Cambria" pitchFamily="-106" charset="0"/>
              </a:rPr>
              <a:t>law</a:t>
            </a:r>
            <a:r>
              <a:rPr lang="it-IT" b="0" dirty="0">
                <a:solidFill>
                  <a:schemeClr val="accent5"/>
                </a:solidFill>
                <a:latin typeface="Cambria" pitchFamily="-106" charset="0"/>
              </a:rPr>
              <a:t> (1894)</a:t>
            </a:r>
          </a:p>
          <a:p>
            <a:pPr algn="ctr">
              <a:defRPr/>
            </a:pPr>
            <a:endParaRPr lang="it-IT" b="0" dirty="0">
              <a:solidFill>
                <a:schemeClr val="accent5"/>
              </a:solidFill>
              <a:latin typeface="Cambria" pitchFamily="-106" charset="0"/>
            </a:endParaRPr>
          </a:p>
          <a:p>
            <a:pPr algn="ctr">
              <a:defRPr/>
            </a:pPr>
            <a:r>
              <a:rPr lang="it-IT" b="0" dirty="0" err="1">
                <a:solidFill>
                  <a:schemeClr val="accent5"/>
                </a:solidFill>
                <a:latin typeface="Cambria" pitchFamily="-106" charset="0"/>
              </a:rPr>
              <a:t>N</a:t>
            </a:r>
            <a:r>
              <a:rPr lang="it-IT" b="0" dirty="0">
                <a:solidFill>
                  <a:schemeClr val="accent5"/>
                </a:solidFill>
                <a:latin typeface="Cambria" pitchFamily="-106" charset="0"/>
              </a:rPr>
              <a:t> (</a:t>
            </a:r>
            <a:r>
              <a:rPr lang="it-IT" b="0" dirty="0" err="1">
                <a:solidFill>
                  <a:schemeClr val="accent5"/>
                </a:solidFill>
                <a:latin typeface="Cambria" pitchFamily="-106" charset="0"/>
              </a:rPr>
              <a:t>t</a:t>
            </a:r>
            <a:r>
              <a:rPr lang="it-IT" b="0" dirty="0">
                <a:solidFill>
                  <a:schemeClr val="accent5"/>
                </a:solidFill>
                <a:latin typeface="Cambria" pitchFamily="-106" charset="0"/>
              </a:rPr>
              <a:t>) = </a:t>
            </a:r>
            <a:r>
              <a:rPr lang="it-IT" b="0" dirty="0" err="1">
                <a:solidFill>
                  <a:schemeClr val="accent5"/>
                </a:solidFill>
                <a:latin typeface="Cambria" pitchFamily="-106" charset="0"/>
              </a:rPr>
              <a:t>K</a:t>
            </a:r>
            <a:r>
              <a:rPr lang="it-IT" b="0" dirty="0">
                <a:solidFill>
                  <a:schemeClr val="accent5"/>
                </a:solidFill>
                <a:latin typeface="Cambria" pitchFamily="-106" charset="0"/>
              </a:rPr>
              <a:t> / </a:t>
            </a:r>
            <a:r>
              <a:rPr lang="it-IT" b="0" dirty="0" err="1">
                <a:solidFill>
                  <a:schemeClr val="accent5"/>
                </a:solidFill>
                <a:latin typeface="Cambria" pitchFamily="-106" charset="0"/>
              </a:rPr>
              <a:t>c</a:t>
            </a:r>
            <a:r>
              <a:rPr lang="it-IT" b="0" dirty="0">
                <a:solidFill>
                  <a:schemeClr val="accent5"/>
                </a:solidFill>
                <a:latin typeface="Cambria" pitchFamily="-106" charset="0"/>
              </a:rPr>
              <a:t> + </a:t>
            </a:r>
            <a:r>
              <a:rPr lang="it-IT" b="0" dirty="0" err="1">
                <a:solidFill>
                  <a:schemeClr val="accent5"/>
                </a:solidFill>
                <a:latin typeface="Cambria" pitchFamily="-106" charset="0"/>
              </a:rPr>
              <a:t>t</a:t>
            </a:r>
            <a:r>
              <a:rPr lang="it-IT" b="0" dirty="0">
                <a:solidFill>
                  <a:schemeClr val="accent5"/>
                </a:solidFill>
                <a:latin typeface="Cambria" pitchFamily="-106" charset="0"/>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GB" smtClean="0"/>
              <a:t>Lessons from recent earthquakes</a:t>
            </a:r>
          </a:p>
        </p:txBody>
      </p:sp>
      <p:sp>
        <p:nvSpPr>
          <p:cNvPr id="20483" name="Content Placeholder 2"/>
          <p:cNvSpPr>
            <a:spLocks noGrp="1"/>
          </p:cNvSpPr>
          <p:nvPr>
            <p:ph idx="1"/>
          </p:nvPr>
        </p:nvSpPr>
        <p:spPr>
          <a:xfrm>
            <a:off x="381000" y="2362200"/>
            <a:ext cx="8229600" cy="4525963"/>
          </a:xfrm>
        </p:spPr>
        <p:txBody>
          <a:bodyPr/>
          <a:lstStyle/>
          <a:p>
            <a:r>
              <a:rPr lang="en-GB" dirty="0" smtClean="0">
                <a:solidFill>
                  <a:schemeClr val="bg1"/>
                </a:solidFill>
              </a:rPr>
              <a:t>Sumatra M 9.3 (Indonesia) 2004</a:t>
            </a:r>
          </a:p>
          <a:p>
            <a:r>
              <a:rPr lang="en-GB" dirty="0" smtClean="0">
                <a:solidFill>
                  <a:schemeClr val="bg1"/>
                </a:solidFill>
              </a:rPr>
              <a:t>L’Aquila M 6.1 (Italy) 2009</a:t>
            </a:r>
          </a:p>
          <a:p>
            <a:r>
              <a:rPr lang="en-GB" dirty="0" smtClean="0">
                <a:solidFill>
                  <a:schemeClr val="bg1"/>
                </a:solidFill>
              </a:rPr>
              <a:t>Haiti M 7.0 </a:t>
            </a:r>
            <a:r>
              <a:rPr lang="en-GB" dirty="0" smtClean="0">
                <a:solidFill>
                  <a:schemeClr val="bg1"/>
                </a:solidFill>
              </a:rPr>
              <a:t>2010 (Caribbean) </a:t>
            </a:r>
          </a:p>
          <a:p>
            <a:r>
              <a:rPr lang="en-GB" dirty="0" smtClean="0">
                <a:solidFill>
                  <a:schemeClr val="bg1"/>
                </a:solidFill>
              </a:rPr>
              <a:t>Maule M 8.8 (Chile) 2010</a:t>
            </a:r>
          </a:p>
          <a:p>
            <a:r>
              <a:rPr lang="en-GB" dirty="0" smtClean="0">
                <a:solidFill>
                  <a:schemeClr val="bg1"/>
                </a:solidFill>
              </a:rPr>
              <a:t>Christchurch M 7.2 (New Zealand) 2010</a:t>
            </a:r>
          </a:p>
          <a:p>
            <a:r>
              <a:rPr lang="en-GB" dirty="0" smtClean="0">
                <a:solidFill>
                  <a:schemeClr val="bg1"/>
                </a:solidFill>
              </a:rPr>
              <a:t>Tohoku M 9.0 (Japan) 2011</a:t>
            </a:r>
          </a:p>
          <a:p>
            <a:r>
              <a:rPr lang="en-GB" dirty="0" smtClean="0">
                <a:solidFill>
                  <a:schemeClr val="bg1"/>
                </a:solidFill>
              </a:rPr>
              <a:t>Virginia M 5.8 (USA) 2011</a:t>
            </a:r>
          </a:p>
          <a:p>
            <a:endParaRPr lang="en-GB" dirty="0" smtClean="0">
              <a:solidFill>
                <a:schemeClr val="bg1"/>
              </a:solidFill>
            </a:endParaRPr>
          </a:p>
        </p:txBody>
      </p:sp>
      <p:grpSp>
        <p:nvGrpSpPr>
          <p:cNvPr id="4" name="Group 6"/>
          <p:cNvGrpSpPr>
            <a:grpSpLocks/>
          </p:cNvGrpSpPr>
          <p:nvPr/>
        </p:nvGrpSpPr>
        <p:grpSpPr bwMode="auto">
          <a:xfrm>
            <a:off x="8458200" y="134938"/>
            <a:ext cx="533400" cy="779462"/>
            <a:chOff x="5239" y="33"/>
            <a:chExt cx="489" cy="684"/>
          </a:xfrm>
        </p:grpSpPr>
        <p:pic>
          <p:nvPicPr>
            <p:cNvPr id="5" name="Picture 7"/>
            <p:cNvPicPr>
              <a:picLocks noChangeAspect="1" noChangeArrowheads="1"/>
            </p:cNvPicPr>
            <p:nvPr/>
          </p:nvPicPr>
          <p:blipFill>
            <a:blip r:embed="rId4"/>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7918450" cy="788894"/>
          </a:xfrm>
        </p:spPr>
        <p:txBody>
          <a:bodyPr>
            <a:normAutofit/>
          </a:bodyPr>
          <a:lstStyle/>
          <a:p>
            <a:r>
              <a:rPr lang="en-GB" sz="3200" dirty="0" smtClean="0">
                <a:solidFill>
                  <a:srgbClr val="FFAF03"/>
                </a:solidFill>
              </a:rPr>
              <a:t>Time Window 4: April 6</a:t>
            </a:r>
            <a:r>
              <a:rPr lang="en-GB" sz="3200" baseline="30000" dirty="0" smtClean="0">
                <a:solidFill>
                  <a:srgbClr val="FFAF03"/>
                </a:solidFill>
              </a:rPr>
              <a:t>th</a:t>
            </a:r>
            <a:r>
              <a:rPr lang="en-GB" sz="3200" dirty="0" smtClean="0">
                <a:solidFill>
                  <a:srgbClr val="FFAF03"/>
                </a:solidFill>
              </a:rPr>
              <a:t> &amp; aftershocks</a:t>
            </a:r>
            <a:endParaRPr lang="en-GB" dirty="0"/>
          </a:p>
        </p:txBody>
      </p:sp>
      <p:pic>
        <p:nvPicPr>
          <p:cNvPr id="4" name="Immagine 1"/>
          <p:cNvPicPr>
            <a:picLocks noChangeAspect="1"/>
          </p:cNvPicPr>
          <p:nvPr/>
        </p:nvPicPr>
        <p:blipFill>
          <a:blip r:embed="rId2"/>
          <a:srcRect/>
          <a:stretch>
            <a:fillRect/>
          </a:stretch>
        </p:blipFill>
        <p:spPr bwMode="auto">
          <a:xfrm>
            <a:off x="1287462" y="685800"/>
            <a:ext cx="6256338" cy="6076224"/>
          </a:xfrm>
          <a:prstGeom prst="rect">
            <a:avLst/>
          </a:prstGeom>
          <a:noFill/>
          <a:ln w="9525">
            <a:noFill/>
            <a:miter lim="800000"/>
            <a:headEnd/>
            <a:tailEnd/>
          </a:ln>
        </p:spPr>
      </p:pic>
      <p:grpSp>
        <p:nvGrpSpPr>
          <p:cNvPr id="5" name="Group 6"/>
          <p:cNvGrpSpPr>
            <a:grpSpLocks/>
          </p:cNvGrpSpPr>
          <p:nvPr/>
        </p:nvGrpSpPr>
        <p:grpSpPr bwMode="auto">
          <a:xfrm>
            <a:off x="8305800" y="65087"/>
            <a:ext cx="533400" cy="779462"/>
            <a:chOff x="5239" y="33"/>
            <a:chExt cx="489" cy="684"/>
          </a:xfrm>
        </p:grpSpPr>
        <p:pic>
          <p:nvPicPr>
            <p:cNvPr id="6" name="Picture 7"/>
            <p:cNvPicPr>
              <a:picLocks noChangeAspect="1" noChangeArrowheads="1"/>
            </p:cNvPicPr>
            <p:nvPr/>
          </p:nvPicPr>
          <p:blipFill>
            <a:blip r:embed="rId3"/>
            <a:srcRect/>
            <a:stretch>
              <a:fillRect/>
            </a:stretch>
          </p:blipFill>
          <p:spPr bwMode="auto">
            <a:xfrm>
              <a:off x="5239" y="33"/>
              <a:ext cx="489" cy="494"/>
            </a:xfrm>
            <a:prstGeom prst="rect">
              <a:avLst/>
            </a:prstGeom>
            <a:noFill/>
            <a:ln w="9525">
              <a:noFill/>
              <a:miter lim="800000"/>
              <a:headEnd/>
              <a:tailEnd/>
            </a:ln>
          </p:spPr>
        </p:pic>
        <p:sp>
          <p:nvSpPr>
            <p:cNvPr id="7"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381000"/>
            <a:ext cx="7918450" cy="788894"/>
          </a:xfrm>
        </p:spPr>
        <p:txBody>
          <a:bodyPr>
            <a:normAutofit/>
          </a:bodyPr>
          <a:lstStyle/>
          <a:p>
            <a:r>
              <a:rPr lang="en-GB" sz="3200" dirty="0" smtClean="0">
                <a:solidFill>
                  <a:srgbClr val="FFAF03"/>
                </a:solidFill>
              </a:rPr>
              <a:t>Time Window 4: April 6</a:t>
            </a:r>
            <a:r>
              <a:rPr lang="en-GB" sz="3200" baseline="30000" dirty="0" smtClean="0">
                <a:solidFill>
                  <a:srgbClr val="FFAF03"/>
                </a:solidFill>
              </a:rPr>
              <a:t>th</a:t>
            </a:r>
            <a:r>
              <a:rPr lang="en-GB" sz="3200" dirty="0" smtClean="0">
                <a:solidFill>
                  <a:srgbClr val="FFAF03"/>
                </a:solidFill>
              </a:rPr>
              <a:t> &amp; aftershocks</a:t>
            </a:r>
            <a:endParaRPr lang="en-GB" dirty="0"/>
          </a:p>
        </p:txBody>
      </p:sp>
      <p:sp>
        <p:nvSpPr>
          <p:cNvPr id="3" name="Content Placeholder 2"/>
          <p:cNvSpPr>
            <a:spLocks noGrp="1"/>
          </p:cNvSpPr>
          <p:nvPr>
            <p:ph idx="1"/>
          </p:nvPr>
        </p:nvSpPr>
        <p:spPr>
          <a:xfrm>
            <a:off x="533400" y="1219200"/>
            <a:ext cx="8153400" cy="5257800"/>
          </a:xfrm>
        </p:spPr>
        <p:txBody>
          <a:bodyPr>
            <a:normAutofit fontScale="92500" lnSpcReduction="20000"/>
          </a:bodyPr>
          <a:lstStyle/>
          <a:p>
            <a:pPr lvl="0">
              <a:buNone/>
              <a:defRPr/>
            </a:pPr>
            <a:r>
              <a:rPr lang="en-GB" sz="2000" b="1" dirty="0" smtClean="0"/>
              <a:t>What</a:t>
            </a:r>
            <a:r>
              <a:rPr lang="en-GB" sz="2000" b="1" dirty="0" smtClean="0"/>
              <a:t> happened</a:t>
            </a:r>
          </a:p>
          <a:p>
            <a:pPr lvl="0">
              <a:buClr>
                <a:srgbClr val="54638C"/>
              </a:buClr>
            </a:pPr>
            <a:r>
              <a:rPr lang="en-GB" sz="2000" dirty="0" smtClean="0">
                <a:solidFill>
                  <a:prstClr val="white"/>
                </a:solidFill>
              </a:rPr>
              <a:t>The ML 5.8 Mw 6.3 earthquake killed 309 persons, 1.600 were injured and 65.000 homeless </a:t>
            </a:r>
          </a:p>
          <a:p>
            <a:pPr lvl="0">
              <a:buClr>
                <a:srgbClr val="54638C"/>
              </a:buClr>
            </a:pPr>
            <a:r>
              <a:rPr lang="en-GB" sz="2000" dirty="0" smtClean="0">
                <a:solidFill>
                  <a:prstClr val="white"/>
                </a:solidFill>
              </a:rPr>
              <a:t>In August 2009</a:t>
            </a:r>
            <a:r>
              <a:rPr lang="en-GB" sz="2000" dirty="0" smtClean="0">
                <a:solidFill>
                  <a:prstClr val="white"/>
                </a:solidFill>
              </a:rPr>
              <a:t> several citizens filed </a:t>
            </a:r>
            <a:r>
              <a:rPr lang="en-GB" sz="2000" dirty="0" smtClean="0">
                <a:solidFill>
                  <a:prstClr val="white"/>
                </a:solidFill>
              </a:rPr>
              <a:t>a </a:t>
            </a:r>
            <a:r>
              <a:rPr lang="en-GB" sz="2000" dirty="0" smtClean="0">
                <a:solidFill>
                  <a:prstClr val="white"/>
                </a:solidFill>
              </a:rPr>
              <a:t>formal request </a:t>
            </a:r>
            <a:r>
              <a:rPr lang="en-GB" sz="2000" dirty="0" smtClean="0">
                <a:solidFill>
                  <a:prstClr val="white"/>
                </a:solidFill>
              </a:rPr>
              <a:t>asking a prosecutor to investigate</a:t>
            </a:r>
            <a:r>
              <a:rPr lang="en-GB" sz="2000" dirty="0" smtClean="0">
                <a:solidFill>
                  <a:prstClr val="white"/>
                </a:solidFill>
              </a:rPr>
              <a:t>.</a:t>
            </a:r>
          </a:p>
          <a:p>
            <a:pPr lvl="0">
              <a:buClr>
                <a:srgbClr val="54638C"/>
              </a:buClr>
            </a:pPr>
            <a:r>
              <a:rPr lang="en-GB" sz="2000" dirty="0" err="1" smtClean="0">
                <a:solidFill>
                  <a:prstClr val="white"/>
                </a:solidFill>
              </a:rPr>
              <a:t>L’Aquila’s</a:t>
            </a:r>
            <a:r>
              <a:rPr lang="en-GB" sz="2000" dirty="0" smtClean="0">
                <a:solidFill>
                  <a:prstClr val="white"/>
                </a:solidFill>
              </a:rPr>
              <a:t> chief prosecutor was confined to proceed with an investigation and</a:t>
            </a:r>
            <a:r>
              <a:rPr lang="en-GB" sz="2000" dirty="0" smtClean="0">
                <a:solidFill>
                  <a:prstClr val="white"/>
                </a:solidFill>
              </a:rPr>
              <a:t> on June 2011 he considered to have gathered </a:t>
            </a:r>
            <a:r>
              <a:rPr lang="en-GB" sz="2000" dirty="0" smtClean="0">
                <a:solidFill>
                  <a:prstClr val="white"/>
                </a:solidFill>
              </a:rPr>
              <a:t>the necessary information to indict the individuals </a:t>
            </a:r>
            <a:r>
              <a:rPr lang="en-GB" sz="2000" dirty="0" smtClean="0">
                <a:solidFill>
                  <a:prstClr val="white"/>
                </a:solidFill>
              </a:rPr>
              <a:t>named. </a:t>
            </a:r>
          </a:p>
          <a:p>
            <a:pPr lvl="0">
              <a:buClr>
                <a:srgbClr val="54638C"/>
              </a:buClr>
            </a:pPr>
            <a:r>
              <a:rPr lang="en-GB" sz="2000" dirty="0" smtClean="0">
                <a:solidFill>
                  <a:prstClr val="white"/>
                </a:solidFill>
              </a:rPr>
              <a:t>Seven </a:t>
            </a:r>
            <a:r>
              <a:rPr lang="en-GB" sz="2000" dirty="0" smtClean="0">
                <a:solidFill>
                  <a:prstClr val="white"/>
                </a:solidFill>
              </a:rPr>
              <a:t>Italian scientists and government officials are</a:t>
            </a:r>
            <a:r>
              <a:rPr lang="en-GB" sz="2000" dirty="0" smtClean="0">
                <a:solidFill>
                  <a:prstClr val="white"/>
                </a:solidFill>
              </a:rPr>
              <a:t> nowadays under </a:t>
            </a:r>
            <a:r>
              <a:rPr lang="en-GB" sz="2000" dirty="0" smtClean="0">
                <a:solidFill>
                  <a:prstClr val="white"/>
                </a:solidFill>
              </a:rPr>
              <a:t>investigation on charges of manslaughter for failure to warn the city of L’Aquila, Italy, before the earthquake.</a:t>
            </a:r>
          </a:p>
          <a:p>
            <a:pPr lvl="0">
              <a:buClr>
                <a:srgbClr val="54638C"/>
              </a:buClr>
            </a:pPr>
            <a:r>
              <a:rPr lang="en-GB" sz="2000" dirty="0" smtClean="0">
                <a:solidFill>
                  <a:prstClr val="white"/>
                </a:solidFill>
              </a:rPr>
              <a:t>The minutes of the 31 March meeting reveal that at no point did any of the scientists say that there was “no danger” of a big quake. “A major earthquake in the area is unlikely but cannot be ruled out,”</a:t>
            </a:r>
          </a:p>
        </p:txBody>
      </p:sp>
      <p:grpSp>
        <p:nvGrpSpPr>
          <p:cNvPr id="4" name="Group 6"/>
          <p:cNvGrpSpPr>
            <a:grpSpLocks/>
          </p:cNvGrpSpPr>
          <p:nvPr/>
        </p:nvGrpSpPr>
        <p:grpSpPr bwMode="auto">
          <a:xfrm>
            <a:off x="830580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52400"/>
            <a:ext cx="7918450" cy="788894"/>
          </a:xfrm>
        </p:spPr>
        <p:txBody>
          <a:bodyPr/>
          <a:lstStyle/>
          <a:p>
            <a:r>
              <a:rPr lang="en-GB" dirty="0" smtClean="0"/>
              <a:t>Solidarity and Criticisms</a:t>
            </a:r>
            <a:endParaRPr lang="en-GB" dirty="0"/>
          </a:p>
        </p:txBody>
      </p:sp>
      <p:sp>
        <p:nvSpPr>
          <p:cNvPr id="3" name="Content Placeholder 2"/>
          <p:cNvSpPr>
            <a:spLocks noGrp="1"/>
          </p:cNvSpPr>
          <p:nvPr>
            <p:ph idx="1"/>
          </p:nvPr>
        </p:nvSpPr>
        <p:spPr>
          <a:xfrm>
            <a:off x="612775" y="941294"/>
            <a:ext cx="7918450" cy="5535706"/>
          </a:xfrm>
        </p:spPr>
        <p:txBody>
          <a:bodyPr>
            <a:normAutofit fontScale="92500"/>
          </a:bodyPr>
          <a:lstStyle/>
          <a:p>
            <a:r>
              <a:rPr lang="en-GB" dirty="0" smtClean="0"/>
              <a:t>INGV scientists signed </a:t>
            </a:r>
            <a:r>
              <a:rPr lang="en-GB" dirty="0" smtClean="0"/>
              <a:t>a letter of </a:t>
            </a:r>
            <a:r>
              <a:rPr lang="en-GB" dirty="0" smtClean="0"/>
              <a:t>solidarity with </a:t>
            </a:r>
            <a:r>
              <a:rPr lang="en-GB" dirty="0" err="1" smtClean="0"/>
              <a:t>Boschi</a:t>
            </a:r>
            <a:r>
              <a:rPr lang="en-GB" dirty="0" smtClean="0"/>
              <a:t> and </a:t>
            </a:r>
            <a:r>
              <a:rPr lang="en-GB" dirty="0" err="1" smtClean="0"/>
              <a:t>Selvaggi</a:t>
            </a:r>
            <a:r>
              <a:rPr lang="en-GB" dirty="0" smtClean="0"/>
              <a:t>. </a:t>
            </a:r>
            <a:r>
              <a:rPr lang="en-GB" dirty="0" smtClean="0"/>
              <a:t>Seismologists</a:t>
            </a:r>
            <a:r>
              <a:rPr lang="en-GB" dirty="0" smtClean="0"/>
              <a:t> </a:t>
            </a:r>
            <a:r>
              <a:rPr lang="en-GB" dirty="0" smtClean="0"/>
              <a:t>worldwide </a:t>
            </a:r>
            <a:r>
              <a:rPr lang="en-GB" dirty="0" smtClean="0"/>
              <a:t>have also rallied to the defence </a:t>
            </a:r>
            <a:r>
              <a:rPr lang="en-GB" dirty="0" smtClean="0"/>
              <a:t>of the </a:t>
            </a:r>
            <a:r>
              <a:rPr lang="en-GB" dirty="0" smtClean="0"/>
              <a:t>scientists, with almost 4,000 </a:t>
            </a:r>
            <a:r>
              <a:rPr lang="en-GB" dirty="0" smtClean="0"/>
              <a:t>researchers from </a:t>
            </a:r>
            <a:r>
              <a:rPr lang="en-GB" dirty="0" smtClean="0"/>
              <a:t>100 different countries signing a letter </a:t>
            </a:r>
            <a:r>
              <a:rPr lang="en-GB" dirty="0" smtClean="0"/>
              <a:t>to Giorgio </a:t>
            </a:r>
            <a:r>
              <a:rPr lang="en-GB" dirty="0" smtClean="0"/>
              <a:t>Napolitano, Italy’s president, </a:t>
            </a:r>
            <a:r>
              <a:rPr lang="en-GB" dirty="0" smtClean="0"/>
              <a:t>urging decision</a:t>
            </a:r>
            <a:r>
              <a:rPr lang="en-GB" dirty="0" smtClean="0"/>
              <a:t>-makers to concentrate on “</a:t>
            </a:r>
            <a:r>
              <a:rPr lang="en-GB" dirty="0" smtClean="0"/>
              <a:t>earthquake preparedness </a:t>
            </a:r>
            <a:r>
              <a:rPr lang="en-GB" dirty="0" smtClean="0"/>
              <a:t>and risk mitigation rather than </a:t>
            </a:r>
            <a:r>
              <a:rPr lang="en-GB" dirty="0" smtClean="0"/>
              <a:t>on prosecuting </a:t>
            </a:r>
            <a:r>
              <a:rPr lang="en-GB" dirty="0" smtClean="0"/>
              <a:t>scientists for failing to do </a:t>
            </a:r>
            <a:r>
              <a:rPr lang="en-GB" dirty="0" smtClean="0"/>
              <a:t>something they </a:t>
            </a:r>
            <a:r>
              <a:rPr lang="en-GB" dirty="0" smtClean="0"/>
              <a:t>cannot do yet — predict earthquakes”</a:t>
            </a:r>
            <a:r>
              <a:rPr lang="en-GB" dirty="0" smtClean="0"/>
              <a:t>.</a:t>
            </a:r>
          </a:p>
          <a:p>
            <a:r>
              <a:rPr lang="en-GB" dirty="0" smtClean="0"/>
              <a:t>The motivations for the prosecution at that time justified that letter.</a:t>
            </a:r>
          </a:p>
          <a:p>
            <a:r>
              <a:rPr lang="en-GB" dirty="0" smtClean="0"/>
              <a:t>However, several scientists and public criticized our decision to write such a letter of support. </a:t>
            </a:r>
          </a:p>
          <a:p>
            <a:r>
              <a:rPr lang="en-GB" dirty="0" smtClean="0"/>
              <a:t>Before the great 2011 Tohoku earthquake, Japanese scientists were studying the L’Aquila prosecution as a potential danger for their work  </a:t>
            </a:r>
            <a:endParaRPr lang="en-GB" dirty="0"/>
          </a:p>
        </p:txBody>
      </p:sp>
      <p:grpSp>
        <p:nvGrpSpPr>
          <p:cNvPr id="4" name="Group 6"/>
          <p:cNvGrpSpPr>
            <a:grpSpLocks/>
          </p:cNvGrpSpPr>
          <p:nvPr/>
        </p:nvGrpSpPr>
        <p:grpSpPr bwMode="auto">
          <a:xfrm>
            <a:off x="830580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76200"/>
            <a:ext cx="7918450" cy="788894"/>
          </a:xfrm>
        </p:spPr>
        <p:txBody>
          <a:bodyPr/>
          <a:lstStyle/>
          <a:p>
            <a:r>
              <a:rPr lang="en-GB" dirty="0" smtClean="0"/>
              <a:t>Conclusions 4</a:t>
            </a:r>
            <a:endParaRPr lang="en-GB" dirty="0"/>
          </a:p>
        </p:txBody>
      </p:sp>
      <p:sp>
        <p:nvSpPr>
          <p:cNvPr id="3" name="Content Placeholder 2"/>
          <p:cNvSpPr>
            <a:spLocks noGrp="1"/>
          </p:cNvSpPr>
          <p:nvPr>
            <p:ph idx="1"/>
          </p:nvPr>
        </p:nvSpPr>
        <p:spPr>
          <a:xfrm>
            <a:off x="533400" y="865094"/>
            <a:ext cx="8531225" cy="5688106"/>
          </a:xfrm>
        </p:spPr>
        <p:txBody>
          <a:bodyPr>
            <a:normAutofit fontScale="92500"/>
          </a:bodyPr>
          <a:lstStyle/>
          <a:p>
            <a:r>
              <a:rPr lang="en-GB" dirty="0" smtClean="0"/>
              <a:t>This </a:t>
            </a:r>
            <a:r>
              <a:rPr lang="en-GB" dirty="0" smtClean="0"/>
              <a:t>earthquake has left the scientific community and the involved stakeholders quite evident lessons concerning the necessary prevention actions, as well as the urgent need to train and educate the society to live in earthquake prone areas</a:t>
            </a:r>
            <a:r>
              <a:rPr lang="en-GB" dirty="0" smtClean="0"/>
              <a:t>.</a:t>
            </a:r>
          </a:p>
          <a:p>
            <a:r>
              <a:rPr lang="en-GB" dirty="0" smtClean="0"/>
              <a:t>These lessons should spur all the public authorities towards a better use of seismic hazard maps and available information concerning the vulnerability of the Italian </a:t>
            </a:r>
            <a:r>
              <a:rPr lang="en-GB" dirty="0" smtClean="0"/>
              <a:t>territory</a:t>
            </a:r>
          </a:p>
          <a:p>
            <a:r>
              <a:rPr lang="en-GB" dirty="0" smtClean="0"/>
              <a:t>These lessons demand for urgent initiatives to increase the resilience of the Italian society to natural hazards.</a:t>
            </a:r>
            <a:endParaRPr lang="it-IT" dirty="0" smtClean="0"/>
          </a:p>
          <a:p>
            <a:r>
              <a:rPr lang="en-GB" dirty="0" smtClean="0"/>
              <a:t>Unfortunately, these lessons are still unheard. </a:t>
            </a:r>
            <a:r>
              <a:rPr lang="it-IT" dirty="0" smtClean="0"/>
              <a:t> </a:t>
            </a:r>
            <a:r>
              <a:rPr lang="en-GB" dirty="0" smtClean="0"/>
              <a:t> </a:t>
            </a:r>
          </a:p>
          <a:p>
            <a:r>
              <a:rPr lang="en-GB" dirty="0" smtClean="0"/>
              <a:t>It </a:t>
            </a:r>
            <a:r>
              <a:rPr lang="en-GB" dirty="0" smtClean="0"/>
              <a:t>is in the best interest of all </a:t>
            </a:r>
            <a:r>
              <a:rPr lang="en-GB" dirty="0" smtClean="0"/>
              <a:t>countries to </a:t>
            </a:r>
            <a:r>
              <a:rPr lang="en-GB" dirty="0" smtClean="0"/>
              <a:t>reduce earthquake vulnerability </a:t>
            </a:r>
            <a:r>
              <a:rPr lang="en-GB" dirty="0" smtClean="0"/>
              <a:t>through awareness</a:t>
            </a:r>
            <a:r>
              <a:rPr lang="en-GB" dirty="0" smtClean="0"/>
              <a:t>, preparation, and mitigation.</a:t>
            </a:r>
            <a:endParaRPr lang="en-GB" dirty="0"/>
          </a:p>
        </p:txBody>
      </p:sp>
      <p:grpSp>
        <p:nvGrpSpPr>
          <p:cNvPr id="4" name="Group 6"/>
          <p:cNvGrpSpPr>
            <a:grpSpLocks/>
          </p:cNvGrpSpPr>
          <p:nvPr/>
        </p:nvGrpSpPr>
        <p:grpSpPr bwMode="auto">
          <a:xfrm>
            <a:off x="830580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76200"/>
            <a:ext cx="7918450" cy="788894"/>
          </a:xfrm>
        </p:spPr>
        <p:txBody>
          <a:bodyPr/>
          <a:lstStyle/>
          <a:p>
            <a:r>
              <a:rPr lang="en-GB" dirty="0" smtClean="0"/>
              <a:t>Conclusions 5</a:t>
            </a:r>
            <a:endParaRPr lang="en-GB" dirty="0"/>
          </a:p>
        </p:txBody>
      </p:sp>
      <p:sp>
        <p:nvSpPr>
          <p:cNvPr id="3" name="Content Placeholder 2"/>
          <p:cNvSpPr>
            <a:spLocks noGrp="1"/>
          </p:cNvSpPr>
          <p:nvPr>
            <p:ph idx="1"/>
          </p:nvPr>
        </p:nvSpPr>
        <p:spPr>
          <a:xfrm>
            <a:off x="533400" y="865094"/>
            <a:ext cx="8531225" cy="5688106"/>
          </a:xfrm>
        </p:spPr>
        <p:txBody>
          <a:bodyPr>
            <a:normAutofit lnSpcReduction="10000"/>
          </a:bodyPr>
          <a:lstStyle/>
          <a:p>
            <a:r>
              <a:rPr lang="en-GB" dirty="0" smtClean="0"/>
              <a:t>The missed prediction and the claimed lack of adequate indications for evacuating the population immediately before the earthquake have focused the attention of the media and produced a misleading effect on public opinion.</a:t>
            </a:r>
            <a:r>
              <a:rPr lang="it-IT" dirty="0" smtClean="0"/>
              <a:t> </a:t>
            </a:r>
          </a:p>
          <a:p>
            <a:r>
              <a:rPr lang="en-GB" dirty="0" smtClean="0"/>
              <a:t>There was the presumption to undertake prevention actions in few days or hours without any existing plan for emergency </a:t>
            </a:r>
            <a:r>
              <a:rPr lang="en-GB" dirty="0" smtClean="0"/>
              <a:t>management. </a:t>
            </a:r>
          </a:p>
          <a:p>
            <a:r>
              <a:rPr lang="en-GB" dirty="0" smtClean="0"/>
              <a:t>There </a:t>
            </a:r>
            <a:r>
              <a:rPr lang="en-GB" dirty="0" smtClean="0"/>
              <a:t>was the presumption to do in few days what it was not done in previous decades or </a:t>
            </a:r>
            <a:r>
              <a:rPr lang="en-GB" dirty="0" smtClean="0"/>
              <a:t>years.</a:t>
            </a:r>
            <a:endParaRPr lang="it-IT" dirty="0" smtClean="0"/>
          </a:p>
          <a:p>
            <a:r>
              <a:rPr lang="en-GB" dirty="0" smtClean="0"/>
              <a:t>The responsibility of local authorities and administrators is not discussed and considered. </a:t>
            </a:r>
            <a:r>
              <a:rPr lang="it-IT" dirty="0" smtClean="0"/>
              <a:t> </a:t>
            </a:r>
            <a:r>
              <a:rPr lang="en-GB" dirty="0" smtClean="0"/>
              <a:t> </a:t>
            </a:r>
          </a:p>
          <a:p>
            <a:r>
              <a:rPr lang="en-GB" dirty="0" smtClean="0"/>
              <a:t>No responsibility for not doing in the 10 years preceding the earthquake any minimal prevention action</a:t>
            </a:r>
          </a:p>
          <a:p>
            <a:endParaRPr lang="en-GB" dirty="0" smtClean="0"/>
          </a:p>
        </p:txBody>
      </p:sp>
      <p:grpSp>
        <p:nvGrpSpPr>
          <p:cNvPr id="4" name="Group 6"/>
          <p:cNvGrpSpPr>
            <a:grpSpLocks/>
          </p:cNvGrpSpPr>
          <p:nvPr/>
        </p:nvGrpSpPr>
        <p:grpSpPr bwMode="auto">
          <a:xfrm>
            <a:off x="830580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76200"/>
            <a:ext cx="7918450" cy="788894"/>
          </a:xfrm>
        </p:spPr>
        <p:txBody>
          <a:bodyPr/>
          <a:lstStyle/>
          <a:p>
            <a:r>
              <a:rPr lang="en-GB" dirty="0" smtClean="0"/>
              <a:t>Conclusions 6</a:t>
            </a:r>
            <a:endParaRPr lang="en-GB" dirty="0"/>
          </a:p>
        </p:txBody>
      </p:sp>
      <p:sp>
        <p:nvSpPr>
          <p:cNvPr id="3" name="Content Placeholder 2"/>
          <p:cNvSpPr>
            <a:spLocks noGrp="1"/>
          </p:cNvSpPr>
          <p:nvPr>
            <p:ph idx="1"/>
          </p:nvPr>
        </p:nvSpPr>
        <p:spPr>
          <a:xfrm>
            <a:off x="533400" y="865094"/>
            <a:ext cx="8531225" cy="5688106"/>
          </a:xfrm>
        </p:spPr>
        <p:txBody>
          <a:bodyPr>
            <a:normAutofit/>
          </a:bodyPr>
          <a:lstStyle/>
          <a:p>
            <a:r>
              <a:rPr lang="en-GB" dirty="0" smtClean="0"/>
              <a:t>Prosecutors and the families of victims</a:t>
            </a:r>
            <a:r>
              <a:rPr lang="en-GB" dirty="0" smtClean="0"/>
              <a:t> say </a:t>
            </a:r>
            <a:r>
              <a:rPr lang="en-GB" dirty="0" smtClean="0"/>
              <a:t>that the trial has nothing to do with the ability to predict earthquakes, and everything to do with the failure of government-appointed scientists serving on an advisory panel to adequately evaluate, and then communicate, the potential risk to the local population.</a:t>
            </a:r>
            <a:endParaRPr lang="en-GB" dirty="0" smtClean="0"/>
          </a:p>
          <a:p>
            <a:r>
              <a:rPr lang="en-GB" dirty="0" smtClean="0"/>
              <a:t>Not all the indicted scientists are government-appointed!</a:t>
            </a:r>
          </a:p>
          <a:p>
            <a:r>
              <a:rPr lang="en-GB" dirty="0" smtClean="0"/>
              <a:t>The decision to stay in a building during an earthquake sequence should be determined by the awareness to live in a safe construction built or reinforced to resist to earthquakes and respecting the building codes.</a:t>
            </a:r>
          </a:p>
          <a:p>
            <a:r>
              <a:rPr lang="en-GB" dirty="0" smtClean="0"/>
              <a:t>Personally, I would not rely on any statement from scientists or decision-makers, without such a precondition.</a:t>
            </a:r>
          </a:p>
        </p:txBody>
      </p:sp>
      <p:grpSp>
        <p:nvGrpSpPr>
          <p:cNvPr id="4" name="Group 6"/>
          <p:cNvGrpSpPr>
            <a:grpSpLocks/>
          </p:cNvGrpSpPr>
          <p:nvPr/>
        </p:nvGrpSpPr>
        <p:grpSpPr bwMode="auto">
          <a:xfrm>
            <a:off x="830580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7" name="Picture 6"/>
          <p:cNvPicPr>
            <a:picLocks noChangeAspect="1"/>
          </p:cNvPicPr>
          <p:nvPr/>
        </p:nvPicPr>
        <p:blipFill>
          <a:blip r:embed="rId2"/>
          <a:stretch>
            <a:fillRect/>
          </a:stretch>
        </p:blipFill>
        <p:spPr>
          <a:xfrm>
            <a:off x="4565650" y="3422650"/>
            <a:ext cx="12700" cy="12700"/>
          </a:xfrm>
          <a:prstGeom prst="rect">
            <a:avLst/>
          </a:prstGeom>
        </p:spPr>
      </p:pic>
      <p:pic>
        <p:nvPicPr>
          <p:cNvPr id="10" name="Picture 9"/>
          <p:cNvPicPr>
            <a:picLocks noChangeAspect="1"/>
          </p:cNvPicPr>
          <p:nvPr/>
        </p:nvPicPr>
        <p:blipFill>
          <a:blip r:embed="rId3"/>
          <a:stretch>
            <a:fillRect/>
          </a:stretch>
        </p:blipFill>
        <p:spPr>
          <a:xfrm rot="1073931">
            <a:off x="257824" y="1271111"/>
            <a:ext cx="8227358" cy="2477557"/>
          </a:xfrm>
          <a:prstGeom prst="rect">
            <a:avLst/>
          </a:prstGeom>
        </p:spPr>
      </p:pic>
      <p:pic>
        <p:nvPicPr>
          <p:cNvPr id="12" name="Picture 11"/>
          <p:cNvPicPr>
            <a:picLocks noChangeAspect="1"/>
          </p:cNvPicPr>
          <p:nvPr/>
        </p:nvPicPr>
        <p:blipFill>
          <a:blip r:embed="rId4"/>
          <a:stretch>
            <a:fillRect/>
          </a:stretch>
        </p:blipFill>
        <p:spPr>
          <a:xfrm rot="20491535">
            <a:off x="655171" y="2256946"/>
            <a:ext cx="7820958" cy="2066849"/>
          </a:xfrm>
          <a:prstGeom prst="rect">
            <a:avLst/>
          </a:prstGeom>
        </p:spPr>
      </p:pic>
      <p:pic>
        <p:nvPicPr>
          <p:cNvPr id="13" name="Picture 12"/>
          <p:cNvPicPr>
            <a:picLocks noChangeAspect="1"/>
          </p:cNvPicPr>
          <p:nvPr/>
        </p:nvPicPr>
        <p:blipFill>
          <a:blip r:embed="rId5"/>
          <a:stretch>
            <a:fillRect/>
          </a:stretch>
        </p:blipFill>
        <p:spPr>
          <a:xfrm>
            <a:off x="1555750" y="2914650"/>
            <a:ext cx="6032500" cy="1028700"/>
          </a:xfrm>
          <a:prstGeom prst="rect">
            <a:avLst/>
          </a:prstGeom>
        </p:spPr>
      </p:pic>
      <p:pic>
        <p:nvPicPr>
          <p:cNvPr id="14" name="Picture 13"/>
          <p:cNvPicPr>
            <a:picLocks noChangeAspect="1"/>
          </p:cNvPicPr>
          <p:nvPr/>
        </p:nvPicPr>
        <p:blipFill>
          <a:blip r:embed="rId6"/>
          <a:stretch>
            <a:fillRect/>
          </a:stretch>
        </p:blipFill>
        <p:spPr>
          <a:xfrm rot="20338791">
            <a:off x="323242" y="1058936"/>
            <a:ext cx="7505700" cy="4051300"/>
          </a:xfrm>
          <a:prstGeom prst="rect">
            <a:avLst/>
          </a:prstGeom>
        </p:spPr>
      </p:pic>
      <p:pic>
        <p:nvPicPr>
          <p:cNvPr id="15" name="Picture 14"/>
          <p:cNvPicPr>
            <a:picLocks noChangeAspect="1"/>
          </p:cNvPicPr>
          <p:nvPr/>
        </p:nvPicPr>
        <p:blipFill>
          <a:blip r:embed="rId7"/>
          <a:stretch>
            <a:fillRect/>
          </a:stretch>
        </p:blipFill>
        <p:spPr>
          <a:xfrm rot="628428">
            <a:off x="2953621" y="438441"/>
            <a:ext cx="6121400" cy="4552791"/>
          </a:xfrm>
          <a:prstGeom prst="rect">
            <a:avLst/>
          </a:prstGeom>
        </p:spPr>
      </p:pic>
      <p:pic>
        <p:nvPicPr>
          <p:cNvPr id="16" name="Picture 15"/>
          <p:cNvPicPr>
            <a:picLocks noChangeAspect="1"/>
          </p:cNvPicPr>
          <p:nvPr/>
        </p:nvPicPr>
        <p:blipFill>
          <a:blip r:embed="rId8"/>
          <a:stretch>
            <a:fillRect/>
          </a:stretch>
        </p:blipFill>
        <p:spPr>
          <a:xfrm>
            <a:off x="4578350" y="3276600"/>
            <a:ext cx="4457047" cy="3016249"/>
          </a:xfrm>
          <a:prstGeom prst="rect">
            <a:avLst/>
          </a:prstGeom>
        </p:spPr>
      </p:pic>
      <p:pic>
        <p:nvPicPr>
          <p:cNvPr id="9" name="Picture 8"/>
          <p:cNvPicPr>
            <a:picLocks noChangeAspect="1"/>
          </p:cNvPicPr>
          <p:nvPr/>
        </p:nvPicPr>
        <p:blipFill>
          <a:blip r:embed="rId9"/>
          <a:stretch>
            <a:fillRect/>
          </a:stretch>
        </p:blipFill>
        <p:spPr>
          <a:xfrm rot="21235778">
            <a:off x="1478759" y="5026641"/>
            <a:ext cx="6515100" cy="1491054"/>
          </a:xfrm>
          <a:prstGeom prst="rect">
            <a:avLst/>
          </a:prstGeom>
        </p:spPr>
      </p:pic>
      <p:sp>
        <p:nvSpPr>
          <p:cNvPr id="17" name="TextBox 16"/>
          <p:cNvSpPr txBox="1"/>
          <p:nvPr/>
        </p:nvSpPr>
        <p:spPr>
          <a:xfrm>
            <a:off x="533400" y="2514600"/>
            <a:ext cx="8428434" cy="1384995"/>
          </a:xfrm>
          <a:prstGeom prst="rect">
            <a:avLst/>
          </a:prstGeom>
          <a:solidFill>
            <a:srgbClr val="FFFFFF"/>
          </a:solidFill>
        </p:spPr>
        <p:txBody>
          <a:bodyPr wrap="none" rtlCol="0">
            <a:spAutoFit/>
          </a:bodyPr>
          <a:lstStyle/>
          <a:p>
            <a:r>
              <a:rPr lang="en-GB" sz="2800" b="1" dirty="0" smtClean="0">
                <a:solidFill>
                  <a:schemeClr val="bg1"/>
                </a:solidFill>
              </a:rPr>
              <a:t>People were not killed by the missed prediction</a:t>
            </a:r>
          </a:p>
          <a:p>
            <a:r>
              <a:rPr lang="en-GB" sz="2800" b="1" dirty="0" smtClean="0">
                <a:solidFill>
                  <a:schemeClr val="bg1"/>
                </a:solidFill>
              </a:rPr>
              <a:t>People were not killed by bad hazard maps</a:t>
            </a:r>
          </a:p>
          <a:p>
            <a:r>
              <a:rPr lang="en-GB" sz="2800" b="1" dirty="0" smtClean="0">
                <a:solidFill>
                  <a:schemeClr val="bg1"/>
                </a:solidFill>
              </a:rPr>
              <a:t>Earthquake Risk in L’Aquila was not unknown</a:t>
            </a:r>
          </a:p>
          <a:p>
            <a:endParaRPr lang="en-GB"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52400"/>
            <a:ext cx="7918450" cy="788894"/>
          </a:xfrm>
        </p:spPr>
        <p:txBody>
          <a:bodyPr>
            <a:noAutofit/>
          </a:bodyPr>
          <a:lstStyle/>
          <a:p>
            <a:r>
              <a:rPr lang="en-GB" sz="2800" dirty="0" smtClean="0"/>
              <a:t>Science for Society: from understanding to increasing resilience to natural hazards</a:t>
            </a:r>
            <a:br>
              <a:rPr lang="en-GB" sz="2800" dirty="0" smtClean="0"/>
            </a:br>
            <a:endParaRPr lang="en-GB" sz="2800" dirty="0"/>
          </a:p>
        </p:txBody>
      </p:sp>
      <p:graphicFrame>
        <p:nvGraphicFramePr>
          <p:cNvPr id="4" name="Content Placeholder 3"/>
          <p:cNvGraphicFramePr>
            <a:graphicFrameLocks noGrp="1"/>
          </p:cNvGraphicFramePr>
          <p:nvPr>
            <p:ph idx="1"/>
          </p:nvPr>
        </p:nvGraphicFramePr>
        <p:xfrm>
          <a:off x="609600" y="1295400"/>
          <a:ext cx="7850187" cy="54102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7" name="Multiply 6"/>
          <p:cNvSpPr/>
          <p:nvPr/>
        </p:nvSpPr>
        <p:spPr>
          <a:xfrm>
            <a:off x="381000" y="3429000"/>
            <a:ext cx="1447800" cy="1143000"/>
          </a:xfrm>
          <a:prstGeom prst="mathMultiply">
            <a:avLst>
              <a:gd name="adj1" fmla="val 2233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Multiply 7"/>
          <p:cNvSpPr/>
          <p:nvPr/>
        </p:nvSpPr>
        <p:spPr>
          <a:xfrm>
            <a:off x="381000" y="4953000"/>
            <a:ext cx="1447800" cy="1143000"/>
          </a:xfrm>
          <a:prstGeom prst="mathMultiply">
            <a:avLst>
              <a:gd name="adj1" fmla="val 2233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9" name="Group 6"/>
          <p:cNvGrpSpPr>
            <a:grpSpLocks/>
          </p:cNvGrpSpPr>
          <p:nvPr/>
        </p:nvGrpSpPr>
        <p:grpSpPr bwMode="auto">
          <a:xfrm>
            <a:off x="8534400" y="5849938"/>
            <a:ext cx="533400" cy="779462"/>
            <a:chOff x="5239" y="33"/>
            <a:chExt cx="489" cy="684"/>
          </a:xfrm>
        </p:grpSpPr>
        <p:pic>
          <p:nvPicPr>
            <p:cNvPr id="10" name="Picture 7"/>
            <p:cNvPicPr>
              <a:picLocks noChangeAspect="1" noChangeArrowheads="1"/>
            </p:cNvPicPr>
            <p:nvPr/>
          </p:nvPicPr>
          <p:blipFill>
            <a:blip r:embed="rId7"/>
            <a:srcRect/>
            <a:stretch>
              <a:fillRect/>
            </a:stretch>
          </p:blipFill>
          <p:spPr bwMode="auto">
            <a:xfrm>
              <a:off x="5239" y="33"/>
              <a:ext cx="489" cy="494"/>
            </a:xfrm>
            <a:prstGeom prst="rect">
              <a:avLst/>
            </a:prstGeom>
            <a:noFill/>
            <a:ln w="9525">
              <a:noFill/>
              <a:miter lim="800000"/>
              <a:headEnd/>
              <a:tailEnd/>
            </a:ln>
          </p:spPr>
        </p:pic>
        <p:sp>
          <p:nvSpPr>
            <p:cNvPr id="11"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1000"/>
                                        <p:tgtEl>
                                          <p:spTgt spid="7"/>
                                        </p:tgtEl>
                                      </p:cBhvr>
                                    </p:animEffect>
                                  </p:childTnLst>
                                </p:cTn>
                              </p:par>
                            </p:childTnLst>
                          </p:cTn>
                        </p:par>
                        <p:par>
                          <p:cTn id="8" fill="hold">
                            <p:stCondLst>
                              <p:cond delay="1000"/>
                            </p:stCondLst>
                            <p:childTnLst>
                              <p:par>
                                <p:cTn id="9" presetID="12" presetClass="entr" presetSubtype="4"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slide(fromBottom)">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1706"/>
            <a:ext cx="8226425" cy="788894"/>
          </a:xfrm>
        </p:spPr>
        <p:txBody>
          <a:bodyPr>
            <a:normAutofit fontScale="90000"/>
          </a:bodyPr>
          <a:lstStyle/>
          <a:p>
            <a:r>
              <a:rPr lang="en-GB" dirty="0" smtClean="0"/>
              <a:t>The April 2009 L’Aquila main shock</a:t>
            </a:r>
            <a:endParaRPr lang="en-GB" dirty="0"/>
          </a:p>
        </p:txBody>
      </p:sp>
      <p:pic>
        <p:nvPicPr>
          <p:cNvPr id="4" name="Picture 7"/>
          <p:cNvPicPr>
            <a:picLocks noChangeAspect="1"/>
          </p:cNvPicPr>
          <p:nvPr/>
        </p:nvPicPr>
        <p:blipFill>
          <a:blip r:embed="rId2"/>
          <a:srcRect/>
          <a:stretch>
            <a:fillRect/>
          </a:stretch>
        </p:blipFill>
        <p:spPr bwMode="auto">
          <a:xfrm>
            <a:off x="460375" y="914400"/>
            <a:ext cx="8074025" cy="5843376"/>
          </a:xfrm>
          <a:prstGeom prst="rect">
            <a:avLst/>
          </a:prstGeom>
          <a:solidFill>
            <a:srgbClr val="232E58"/>
          </a:solidFill>
          <a:ln w="9525">
            <a:noFill/>
            <a:miter lim="800000"/>
            <a:headEnd/>
            <a:tailEnd/>
          </a:ln>
          <a:effectLst>
            <a:outerShdw blurRad="50800" dist="50800" dir="5400000" algn="ctr" rotWithShape="0">
              <a:srgbClr val="000000">
                <a:alpha val="74998"/>
              </a:srgbClr>
            </a:outerShdw>
          </a:effectLst>
        </p:spPr>
      </p:pic>
      <p:sp>
        <p:nvSpPr>
          <p:cNvPr id="5" name="TextBox 4"/>
          <p:cNvSpPr txBox="1"/>
          <p:nvPr/>
        </p:nvSpPr>
        <p:spPr>
          <a:xfrm>
            <a:off x="3048000" y="914400"/>
            <a:ext cx="3817158" cy="369332"/>
          </a:xfrm>
          <a:prstGeom prst="rect">
            <a:avLst/>
          </a:prstGeom>
          <a:noFill/>
        </p:spPr>
        <p:txBody>
          <a:bodyPr wrap="none" rtlCol="0">
            <a:spAutoFit/>
          </a:bodyPr>
          <a:lstStyle/>
          <a:p>
            <a:r>
              <a:rPr lang="en-GB" dirty="0" smtClean="0"/>
              <a:t>April 6</a:t>
            </a:r>
            <a:r>
              <a:rPr lang="en-GB" baseline="30000" dirty="0" smtClean="0"/>
              <a:t>th</a:t>
            </a:r>
            <a:r>
              <a:rPr lang="en-GB" dirty="0" smtClean="0"/>
              <a:t> 2009 M</a:t>
            </a:r>
            <a:r>
              <a:rPr lang="en-GB" baseline="-25000" dirty="0" smtClean="0"/>
              <a:t>w</a:t>
            </a:r>
            <a:r>
              <a:rPr lang="en-GB" dirty="0" smtClean="0"/>
              <a:t> 6.3 at 03:32 am</a:t>
            </a:r>
            <a:endParaRPr lang="en-GB" dirty="0"/>
          </a:p>
        </p:txBody>
      </p:sp>
      <p:sp>
        <p:nvSpPr>
          <p:cNvPr id="6" name="TextBox 5"/>
          <p:cNvSpPr txBox="1"/>
          <p:nvPr/>
        </p:nvSpPr>
        <p:spPr>
          <a:xfrm>
            <a:off x="5029200" y="4267200"/>
            <a:ext cx="3654425" cy="2523768"/>
          </a:xfrm>
          <a:prstGeom prst="rect">
            <a:avLst/>
          </a:prstGeom>
          <a:noFill/>
        </p:spPr>
        <p:txBody>
          <a:bodyPr wrap="square" rtlCol="0">
            <a:spAutoFit/>
          </a:bodyPr>
          <a:lstStyle/>
          <a:p>
            <a:pPr marL="95250" indent="176213">
              <a:buFont typeface="Arial"/>
              <a:buChar char="•"/>
              <a:tabLst>
                <a:tab pos="0" algn="l"/>
              </a:tabLst>
            </a:pPr>
            <a:r>
              <a:rPr lang="en-GB" dirty="0" smtClean="0"/>
              <a:t>High quality monitoring </a:t>
            </a:r>
            <a:r>
              <a:rPr lang="en-GB" dirty="0" err="1" smtClean="0"/>
              <a:t>RIs</a:t>
            </a:r>
            <a:endParaRPr lang="en-GB" dirty="0" smtClean="0"/>
          </a:p>
          <a:p>
            <a:pPr marL="95250" indent="176213">
              <a:buFont typeface="Arial"/>
              <a:buChar char="•"/>
              <a:tabLst>
                <a:tab pos="0" algn="l"/>
              </a:tabLst>
            </a:pPr>
            <a:endParaRPr lang="en-GB" sz="800" dirty="0" smtClean="0"/>
          </a:p>
          <a:p>
            <a:pPr marL="95250" indent="176213">
              <a:buFont typeface="Arial"/>
              <a:buChar char="•"/>
              <a:tabLst>
                <a:tab pos="0" algn="l"/>
              </a:tabLst>
            </a:pPr>
            <a:r>
              <a:rPr lang="en-GB" dirty="0" smtClean="0"/>
              <a:t>Vulnerability was known</a:t>
            </a:r>
          </a:p>
          <a:p>
            <a:pPr marL="95250" indent="176213">
              <a:buFont typeface="Arial"/>
              <a:buChar char="•"/>
              <a:tabLst>
                <a:tab pos="0" algn="l"/>
              </a:tabLst>
            </a:pPr>
            <a:endParaRPr lang="en-GB" sz="800" dirty="0" smtClean="0"/>
          </a:p>
          <a:p>
            <a:pPr marL="95250" indent="176213">
              <a:buFont typeface="Arial"/>
              <a:buChar char="•"/>
              <a:tabLst>
                <a:tab pos="0" algn="l"/>
              </a:tabLst>
            </a:pPr>
            <a:r>
              <a:rPr lang="en-GB" dirty="0" smtClean="0"/>
              <a:t>Revised hazard map</a:t>
            </a:r>
          </a:p>
          <a:p>
            <a:pPr marL="95250" indent="176213">
              <a:buFont typeface="Arial"/>
              <a:buChar char="•"/>
              <a:tabLst>
                <a:tab pos="0" algn="l"/>
              </a:tabLst>
            </a:pPr>
            <a:endParaRPr lang="en-GB" sz="800" dirty="0" smtClean="0"/>
          </a:p>
          <a:p>
            <a:pPr marL="95250" indent="176213">
              <a:buFont typeface="Arial"/>
              <a:buChar char="•"/>
              <a:tabLst>
                <a:tab pos="0" algn="l"/>
              </a:tabLst>
            </a:pPr>
            <a:r>
              <a:rPr lang="en-GB" dirty="0" smtClean="0"/>
              <a:t>An </a:t>
            </a:r>
            <a:r>
              <a:rPr lang="en-GB" dirty="0" err="1" smtClean="0"/>
              <a:t>unprecented</a:t>
            </a:r>
            <a:r>
              <a:rPr lang="en-GB" dirty="0" smtClean="0"/>
              <a:t> data set </a:t>
            </a:r>
          </a:p>
          <a:p>
            <a:pPr marL="95250" indent="176213">
              <a:tabLst>
                <a:tab pos="0" algn="l"/>
              </a:tabLst>
            </a:pPr>
            <a:r>
              <a:rPr lang="en-GB" dirty="0"/>
              <a:t> </a:t>
            </a:r>
            <a:r>
              <a:rPr lang="en-GB" dirty="0" smtClean="0"/>
              <a:t>for aftershocks</a:t>
            </a:r>
          </a:p>
          <a:p>
            <a:pPr marL="95250" indent="176213">
              <a:tabLst>
                <a:tab pos="0" algn="l"/>
              </a:tabLst>
            </a:pPr>
            <a:endParaRPr lang="en-GB" sz="800" dirty="0" smtClean="0"/>
          </a:p>
          <a:p>
            <a:pPr marL="95250" indent="176213">
              <a:buFont typeface="Arial"/>
              <a:buChar char="•"/>
              <a:tabLst>
                <a:tab pos="0" algn="l"/>
              </a:tabLst>
            </a:pPr>
            <a:r>
              <a:rPr lang="en-GB" dirty="0" smtClean="0"/>
              <a:t>High complexity of involved</a:t>
            </a:r>
          </a:p>
          <a:p>
            <a:pPr marL="95250" indent="176213">
              <a:tabLst>
                <a:tab pos="0" algn="l"/>
              </a:tabLst>
            </a:pPr>
            <a:r>
              <a:rPr lang="en-GB" dirty="0" smtClean="0"/>
              <a:t> coseismic processes</a:t>
            </a:r>
          </a:p>
          <a:p>
            <a:pPr>
              <a:buFont typeface="Arial"/>
              <a:buChar char="•"/>
            </a:pPr>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7918450" cy="788894"/>
          </a:xfrm>
        </p:spPr>
        <p:txBody>
          <a:bodyPr/>
          <a:lstStyle/>
          <a:p>
            <a:r>
              <a:rPr lang="en-GB" dirty="0" smtClean="0"/>
              <a:t>A retrospective discussion</a:t>
            </a:r>
            <a:endParaRPr lang="en-GB" dirty="0"/>
          </a:p>
        </p:txBody>
      </p:sp>
      <p:graphicFrame>
        <p:nvGraphicFramePr>
          <p:cNvPr id="4" name="Content Placeholder 3"/>
          <p:cNvGraphicFramePr>
            <a:graphicFrameLocks noGrp="1"/>
          </p:cNvGraphicFramePr>
          <p:nvPr>
            <p:ph idx="1"/>
          </p:nvPr>
        </p:nvGraphicFramePr>
        <p:xfrm>
          <a:off x="384175" y="1676400"/>
          <a:ext cx="8226425" cy="48006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grpSp>
        <p:nvGrpSpPr>
          <p:cNvPr id="5" name="Group 6"/>
          <p:cNvGrpSpPr>
            <a:grpSpLocks/>
          </p:cNvGrpSpPr>
          <p:nvPr/>
        </p:nvGrpSpPr>
        <p:grpSpPr bwMode="auto">
          <a:xfrm>
            <a:off x="8286750" y="65087"/>
            <a:ext cx="533400" cy="779462"/>
            <a:chOff x="5239" y="33"/>
            <a:chExt cx="489" cy="684"/>
          </a:xfrm>
        </p:grpSpPr>
        <p:pic>
          <p:nvPicPr>
            <p:cNvPr id="6" name="Picture 7"/>
            <p:cNvPicPr>
              <a:picLocks noChangeAspect="1" noChangeArrowheads="1"/>
            </p:cNvPicPr>
            <p:nvPr/>
          </p:nvPicPr>
          <p:blipFill>
            <a:blip r:embed="rId6"/>
            <a:srcRect/>
            <a:stretch>
              <a:fillRect/>
            </a:stretch>
          </p:blipFill>
          <p:spPr bwMode="auto">
            <a:xfrm>
              <a:off x="5239" y="33"/>
              <a:ext cx="489" cy="494"/>
            </a:xfrm>
            <a:prstGeom prst="rect">
              <a:avLst/>
            </a:prstGeom>
            <a:noFill/>
            <a:ln w="9525">
              <a:noFill/>
              <a:miter lim="800000"/>
              <a:headEnd/>
              <a:tailEnd/>
            </a:ln>
          </p:spPr>
        </p:pic>
        <p:sp>
          <p:nvSpPr>
            <p:cNvPr id="7"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
        <p:nvSpPr>
          <p:cNvPr id="8" name="TextBox 7"/>
          <p:cNvSpPr txBox="1"/>
          <p:nvPr/>
        </p:nvSpPr>
        <p:spPr>
          <a:xfrm>
            <a:off x="914400" y="1295400"/>
            <a:ext cx="1646642" cy="369332"/>
          </a:xfrm>
          <a:prstGeom prst="rect">
            <a:avLst/>
          </a:prstGeom>
          <a:noFill/>
        </p:spPr>
        <p:txBody>
          <a:bodyPr wrap="none" rtlCol="0">
            <a:spAutoFit/>
          </a:bodyPr>
          <a:lstStyle/>
          <a:p>
            <a:r>
              <a:rPr lang="en-GB" dirty="0">
                <a:solidFill>
                  <a:schemeClr val="accent1"/>
                </a:solidFill>
                <a:latin typeface="+mj-lt"/>
                <a:ea typeface="+mj-ea"/>
                <a:cs typeface="+mj-cs"/>
              </a:rPr>
              <a:t>Time</a:t>
            </a:r>
            <a:r>
              <a:rPr lang="en-GB" dirty="0" smtClean="0">
                <a:solidFill>
                  <a:schemeClr val="accent6"/>
                </a:solidFill>
              </a:rPr>
              <a:t> </a:t>
            </a:r>
            <a:r>
              <a:rPr lang="en-GB" dirty="0">
                <a:solidFill>
                  <a:schemeClr val="accent1"/>
                </a:solidFill>
                <a:latin typeface="+mj-lt"/>
                <a:ea typeface="+mj-ea"/>
                <a:cs typeface="+mj-cs"/>
              </a:rPr>
              <a:t>window</a:t>
            </a:r>
          </a:p>
        </p:txBody>
      </p:sp>
      <p:sp>
        <p:nvSpPr>
          <p:cNvPr id="9" name="TextBox 8"/>
          <p:cNvSpPr txBox="1"/>
          <p:nvPr/>
        </p:nvSpPr>
        <p:spPr>
          <a:xfrm>
            <a:off x="3810000" y="1295400"/>
            <a:ext cx="3614917" cy="369332"/>
          </a:xfrm>
          <a:prstGeom prst="rect">
            <a:avLst/>
          </a:prstGeom>
          <a:noFill/>
        </p:spPr>
        <p:txBody>
          <a:bodyPr wrap="none" rtlCol="0">
            <a:spAutoFit/>
          </a:bodyPr>
          <a:lstStyle/>
          <a:p>
            <a:r>
              <a:rPr lang="en-GB" dirty="0">
                <a:solidFill>
                  <a:schemeClr val="accent1"/>
                </a:solidFill>
                <a:latin typeface="+mj-lt"/>
                <a:ea typeface="+mj-ea"/>
                <a:cs typeface="+mj-cs"/>
              </a:rPr>
              <a:t>Data,</a:t>
            </a:r>
            <a:r>
              <a:rPr lang="en-GB" dirty="0" smtClean="0">
                <a:solidFill>
                  <a:schemeClr val="accent1"/>
                </a:solidFill>
                <a:latin typeface="+mj-lt"/>
                <a:ea typeface="+mj-ea"/>
                <a:cs typeface="+mj-cs"/>
              </a:rPr>
              <a:t> Interpretations </a:t>
            </a:r>
            <a:r>
              <a:rPr lang="en-GB" dirty="0">
                <a:solidFill>
                  <a:schemeClr val="accent1"/>
                </a:solidFill>
                <a:latin typeface="+mj-lt"/>
                <a:ea typeface="+mj-ea"/>
                <a:cs typeface="+mj-cs"/>
              </a:rPr>
              <a:t>&amp;</a:t>
            </a:r>
            <a:r>
              <a:rPr lang="en-GB" dirty="0" smtClean="0">
                <a:solidFill>
                  <a:schemeClr val="accent1"/>
                </a:solidFill>
                <a:latin typeface="+mj-lt"/>
                <a:ea typeface="+mj-ea"/>
                <a:cs typeface="+mj-cs"/>
              </a:rPr>
              <a:t> Actions</a:t>
            </a:r>
            <a:endParaRPr lang="en-GB" dirty="0">
              <a:solidFill>
                <a:schemeClr val="accent1"/>
              </a:solidFill>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52400"/>
            <a:ext cx="7918450" cy="788894"/>
          </a:xfrm>
        </p:spPr>
        <p:txBody>
          <a:bodyPr/>
          <a:lstStyle/>
          <a:p>
            <a:r>
              <a:rPr lang="en-GB" dirty="0" smtClean="0"/>
              <a:t>Time Window 1: 1990-2008</a:t>
            </a:r>
            <a:endParaRPr lang="en-GB" dirty="0"/>
          </a:p>
        </p:txBody>
      </p:sp>
      <p:sp>
        <p:nvSpPr>
          <p:cNvPr id="3" name="Content Placeholder 2"/>
          <p:cNvSpPr>
            <a:spLocks noGrp="1"/>
          </p:cNvSpPr>
          <p:nvPr>
            <p:ph idx="1"/>
          </p:nvPr>
        </p:nvSpPr>
        <p:spPr>
          <a:xfrm>
            <a:off x="381000" y="1219200"/>
            <a:ext cx="7542867" cy="4906963"/>
          </a:xfrm>
        </p:spPr>
        <p:txBody>
          <a:bodyPr>
            <a:normAutofit fontScale="92500" lnSpcReduction="20000"/>
          </a:bodyPr>
          <a:lstStyle/>
          <a:p>
            <a:pPr>
              <a:buNone/>
            </a:pPr>
            <a:r>
              <a:rPr lang="en-GB" sz="2400" b="1" dirty="0" smtClean="0"/>
              <a:t>What we knew</a:t>
            </a:r>
          </a:p>
          <a:p>
            <a:r>
              <a:rPr lang="en-GB" dirty="0" smtClean="0"/>
              <a:t>S</a:t>
            </a:r>
            <a:r>
              <a:rPr lang="en-GB" dirty="0" smtClean="0"/>
              <a:t>eismic hazard for the region (updated in 2004)</a:t>
            </a:r>
          </a:p>
          <a:p>
            <a:r>
              <a:rPr lang="en-GB" dirty="0" smtClean="0"/>
              <a:t>Probability of occurrence of a M 5+ earthquake was relatively high (≈10-15%, at 10 &amp; 50 years) [Pace et al., 2006; Faenza et al., 2003; </a:t>
            </a:r>
            <a:r>
              <a:rPr lang="en-GB" dirty="0" err="1" smtClean="0"/>
              <a:t>Cinti</a:t>
            </a:r>
            <a:r>
              <a:rPr lang="en-GB" dirty="0" smtClean="0"/>
              <a:t> et al., 2006]</a:t>
            </a:r>
          </a:p>
          <a:p>
            <a:r>
              <a:rPr lang="en-GB" dirty="0" smtClean="0"/>
              <a:t>Vulnerability of several building and historical heritage in L’Aquila city was known [GNDT-LSU, 1999; SIGOIS, 2006]</a:t>
            </a:r>
          </a:p>
          <a:p>
            <a:r>
              <a:rPr lang="en-GB" dirty="0" smtClean="0"/>
              <a:t>Historical seismicity and active strain indicate high earthquake potential </a:t>
            </a:r>
          </a:p>
          <a:p>
            <a:r>
              <a:rPr lang="en-GB" dirty="0" smtClean="0"/>
              <a:t>There were several seismic sequences in the area with main shocks M </a:t>
            </a:r>
            <a:r>
              <a:rPr lang="en-GB" dirty="0" smtClean="0">
                <a:latin typeface="ＭＳ ゴシック"/>
                <a:ea typeface="ＭＳ ゴシック"/>
                <a:cs typeface="ＭＳ ゴシック"/>
              </a:rPr>
              <a:t>≅ 4 </a:t>
            </a:r>
            <a:r>
              <a:rPr lang="en-GB" sz="2162" dirty="0" smtClean="0"/>
              <a:t>not followed by any destructive event (i.e., 1985</a:t>
            </a:r>
            <a:r>
              <a:rPr lang="en-GB" sz="2162" dirty="0" smtClean="0"/>
              <a:t>) </a:t>
            </a:r>
            <a:r>
              <a:rPr lang="en-GB" dirty="0" smtClean="0"/>
              <a:t>  </a:t>
            </a:r>
            <a:endParaRPr lang="en-GB" dirty="0"/>
          </a:p>
        </p:txBody>
      </p:sp>
      <p:grpSp>
        <p:nvGrpSpPr>
          <p:cNvPr id="4" name="Group 6"/>
          <p:cNvGrpSpPr>
            <a:grpSpLocks/>
          </p:cNvGrpSpPr>
          <p:nvPr/>
        </p:nvGrpSpPr>
        <p:grpSpPr bwMode="auto">
          <a:xfrm>
            <a:off x="828675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sp>
        <p:nvSpPr>
          <p:cNvPr id="7" name="TextBox 6"/>
          <p:cNvSpPr txBox="1"/>
          <p:nvPr/>
        </p:nvSpPr>
        <p:spPr>
          <a:xfrm>
            <a:off x="612775" y="6324600"/>
            <a:ext cx="6921110" cy="461665"/>
          </a:xfrm>
          <a:prstGeom prst="rect">
            <a:avLst/>
          </a:prstGeom>
          <a:noFill/>
        </p:spPr>
        <p:txBody>
          <a:bodyPr wrap="none" rtlCol="0">
            <a:spAutoFit/>
          </a:bodyPr>
          <a:lstStyle/>
          <a:p>
            <a:r>
              <a:rPr lang="en-US" sz="1200" b="1" dirty="0" err="1"/>
              <a:t>Censimento</a:t>
            </a:r>
            <a:r>
              <a:rPr lang="en-US" sz="1200" b="1" dirty="0"/>
              <a:t> di </a:t>
            </a:r>
            <a:r>
              <a:rPr lang="en-US" sz="1200" b="1" dirty="0" err="1"/>
              <a:t>vulnerabilità</a:t>
            </a:r>
            <a:r>
              <a:rPr lang="en-US" sz="1200" b="1" dirty="0"/>
              <a:t> </a:t>
            </a:r>
            <a:r>
              <a:rPr lang="en-US" sz="1200" b="1" dirty="0" err="1"/>
              <a:t>degli</a:t>
            </a:r>
            <a:r>
              <a:rPr lang="en-US" sz="1200" b="1" dirty="0"/>
              <a:t> </a:t>
            </a:r>
            <a:r>
              <a:rPr lang="en-US" sz="1200" b="1" dirty="0" err="1"/>
              <a:t>edifici</a:t>
            </a:r>
            <a:r>
              <a:rPr lang="en-US" sz="1200" b="1" dirty="0"/>
              <a:t> </a:t>
            </a:r>
            <a:r>
              <a:rPr lang="en-US" sz="1200" b="1" dirty="0" err="1"/>
              <a:t>pubblici</a:t>
            </a:r>
            <a:r>
              <a:rPr lang="en-US" sz="1200" b="1" dirty="0"/>
              <a:t> </a:t>
            </a:r>
            <a:r>
              <a:rPr lang="en-US" sz="1200" b="1" dirty="0" err="1"/>
              <a:t>strategici</a:t>
            </a:r>
            <a:r>
              <a:rPr lang="en-US" sz="1200" b="1" dirty="0"/>
              <a:t> </a:t>
            </a:r>
            <a:r>
              <a:rPr lang="en-US" sz="1200" b="1" dirty="0" err="1"/>
              <a:t>e</a:t>
            </a:r>
            <a:r>
              <a:rPr lang="en-US" sz="1200" b="1" dirty="0"/>
              <a:t> </a:t>
            </a:r>
            <a:r>
              <a:rPr lang="en-US" sz="1200" b="1" dirty="0" err="1"/>
              <a:t>speciali</a:t>
            </a:r>
            <a:r>
              <a:rPr lang="en-US" sz="1200" b="1" dirty="0"/>
              <a:t> </a:t>
            </a:r>
            <a:r>
              <a:rPr lang="en-US" sz="1200" b="1" dirty="0" err="1"/>
              <a:t>nelle</a:t>
            </a:r>
            <a:r>
              <a:rPr lang="en-US" sz="1200" b="1" dirty="0"/>
              <a:t> </a:t>
            </a:r>
            <a:r>
              <a:rPr lang="en-US" sz="1200" b="1" dirty="0" err="1"/>
              <a:t>regioni</a:t>
            </a:r>
            <a:r>
              <a:rPr lang="en-US" sz="1200" b="1" dirty="0"/>
              <a:t> </a:t>
            </a:r>
            <a:r>
              <a:rPr lang="en-US" sz="1200" b="1" dirty="0" err="1"/>
              <a:t>Abruzzo</a:t>
            </a:r>
            <a:r>
              <a:rPr lang="en-US" sz="1200" b="1" dirty="0"/>
              <a:t>,</a:t>
            </a:r>
            <a:r>
              <a:rPr lang="en-US" sz="1200" b="1" dirty="0" smtClean="0"/>
              <a:t> </a:t>
            </a:r>
          </a:p>
          <a:p>
            <a:r>
              <a:rPr lang="en-US" sz="1200" b="1" dirty="0" smtClean="0"/>
              <a:t>Basilicata</a:t>
            </a:r>
            <a:r>
              <a:rPr lang="en-US" sz="1200" b="1" dirty="0"/>
              <a:t>, Calabria, Campania, Molise, Puglia </a:t>
            </a:r>
            <a:r>
              <a:rPr lang="en-US" sz="1200" b="1" dirty="0" err="1"/>
              <a:t>e</a:t>
            </a:r>
            <a:r>
              <a:rPr lang="en-US" sz="1200" b="1" dirty="0"/>
              <a:t> Sicilia Orientale,</a:t>
            </a:r>
            <a:endParaRPr lang="en-GB" sz="1200" dirty="0"/>
          </a:p>
        </p:txBody>
      </p:sp>
      <p:pic>
        <p:nvPicPr>
          <p:cNvPr id="8" name="Picture 7" descr="LSU_small.gif"/>
          <p:cNvPicPr>
            <a:picLocks noChangeAspect="1"/>
          </p:cNvPicPr>
          <p:nvPr/>
        </p:nvPicPr>
        <p:blipFill>
          <a:blip r:embed="rId3"/>
          <a:stretch>
            <a:fillRect/>
          </a:stretch>
        </p:blipFill>
        <p:spPr>
          <a:xfrm>
            <a:off x="7772400" y="3124200"/>
            <a:ext cx="1270000" cy="19304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52400"/>
            <a:ext cx="7918450" cy="788894"/>
          </a:xfrm>
        </p:spPr>
        <p:txBody>
          <a:bodyPr/>
          <a:lstStyle/>
          <a:p>
            <a:r>
              <a:rPr lang="en-GB" dirty="0" smtClean="0"/>
              <a:t>Time Window 1: 1990-2008</a:t>
            </a:r>
            <a:endParaRPr lang="en-GB" dirty="0"/>
          </a:p>
        </p:txBody>
      </p:sp>
      <p:grpSp>
        <p:nvGrpSpPr>
          <p:cNvPr id="4" name="Group 6"/>
          <p:cNvGrpSpPr>
            <a:grpSpLocks/>
          </p:cNvGrpSpPr>
          <p:nvPr/>
        </p:nvGrpSpPr>
        <p:grpSpPr bwMode="auto">
          <a:xfrm>
            <a:off x="8286750" y="65087"/>
            <a:ext cx="533400" cy="779462"/>
            <a:chOff x="5239" y="33"/>
            <a:chExt cx="489" cy="684"/>
          </a:xfrm>
        </p:grpSpPr>
        <p:pic>
          <p:nvPicPr>
            <p:cNvPr id="5" name="Picture 7"/>
            <p:cNvPicPr>
              <a:picLocks noChangeAspect="1" noChangeArrowheads="1"/>
            </p:cNvPicPr>
            <p:nvPr/>
          </p:nvPicPr>
          <p:blipFill>
            <a:blip r:embed="rId2"/>
            <a:srcRect/>
            <a:stretch>
              <a:fillRect/>
            </a:stretch>
          </p:blipFill>
          <p:spPr bwMode="auto">
            <a:xfrm>
              <a:off x="5239" y="33"/>
              <a:ext cx="489" cy="494"/>
            </a:xfrm>
            <a:prstGeom prst="rect">
              <a:avLst/>
            </a:prstGeom>
            <a:noFill/>
            <a:ln w="9525">
              <a:noFill/>
              <a:miter lim="800000"/>
              <a:headEnd/>
              <a:tailEnd/>
            </a:ln>
          </p:spPr>
        </p:pic>
        <p:sp>
          <p:nvSpPr>
            <p:cNvPr id="6" name="Text Box 8"/>
            <p:cNvSpPr txBox="1">
              <a:spLocks noChangeArrowheads="1"/>
            </p:cNvSpPr>
            <p:nvPr/>
          </p:nvSpPr>
          <p:spPr bwMode="auto">
            <a:xfrm>
              <a:off x="5239" y="523"/>
              <a:ext cx="400" cy="194"/>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INGV</a:t>
              </a:r>
            </a:p>
          </p:txBody>
        </p:sp>
      </p:grpSp>
      <p:pic>
        <p:nvPicPr>
          <p:cNvPr id="7" name="Picture 5" descr="mappa_opcm3519.pdf"/>
          <p:cNvPicPr>
            <a:picLocks noChangeAspect="1"/>
          </p:cNvPicPr>
          <p:nvPr/>
        </p:nvPicPr>
        <p:blipFill>
          <a:blip r:embed="rId3"/>
          <a:srcRect/>
          <a:stretch>
            <a:fillRect/>
          </a:stretch>
        </p:blipFill>
        <p:spPr bwMode="auto">
          <a:xfrm>
            <a:off x="152400" y="941294"/>
            <a:ext cx="4081385" cy="5840506"/>
          </a:xfrm>
          <a:prstGeom prst="rect">
            <a:avLst/>
          </a:prstGeom>
          <a:solidFill>
            <a:schemeClr val="tx1"/>
          </a:solidFill>
          <a:ln w="9525">
            <a:noFill/>
            <a:miter lim="800000"/>
            <a:headEnd/>
            <a:tailEnd/>
          </a:ln>
        </p:spPr>
      </p:pic>
      <p:pic>
        <p:nvPicPr>
          <p:cNvPr id="8" name="Picture 4" descr="hazard.jpg"/>
          <p:cNvPicPr>
            <a:picLocks noChangeAspect="1"/>
          </p:cNvPicPr>
          <p:nvPr/>
        </p:nvPicPr>
        <p:blipFill>
          <a:blip r:embed="rId4"/>
          <a:srcRect/>
          <a:stretch>
            <a:fillRect/>
          </a:stretch>
        </p:blipFill>
        <p:spPr bwMode="auto">
          <a:xfrm>
            <a:off x="4953000" y="1371600"/>
            <a:ext cx="2155825" cy="2133600"/>
          </a:xfrm>
          <a:prstGeom prst="rect">
            <a:avLst/>
          </a:prstGeom>
          <a:noFill/>
          <a:ln w="9525">
            <a:noFill/>
            <a:miter lim="800000"/>
            <a:headEnd/>
            <a:tailEnd/>
          </a:ln>
        </p:spPr>
      </p:pic>
      <p:sp>
        <p:nvSpPr>
          <p:cNvPr id="9" name="TextBox 3"/>
          <p:cNvSpPr txBox="1">
            <a:spLocks noChangeArrowheads="1"/>
          </p:cNvSpPr>
          <p:nvPr/>
        </p:nvSpPr>
        <p:spPr bwMode="auto">
          <a:xfrm>
            <a:off x="4343400" y="914400"/>
            <a:ext cx="4648200" cy="400110"/>
          </a:xfrm>
          <a:prstGeom prst="rect">
            <a:avLst/>
          </a:prstGeom>
          <a:noFill/>
          <a:ln w="9525">
            <a:noFill/>
            <a:miter lim="800000"/>
            <a:headEnd/>
            <a:tailEnd/>
          </a:ln>
        </p:spPr>
        <p:txBody>
          <a:bodyPr wrap="square">
            <a:prstTxWarp prst="textNoShape">
              <a:avLst/>
            </a:prstTxWarp>
            <a:spAutoFit/>
          </a:bodyPr>
          <a:lstStyle/>
          <a:p>
            <a:r>
              <a:rPr lang="en-US" sz="2000" dirty="0">
                <a:latin typeface="Palatino" charset="0"/>
                <a:ea typeface="Palatino" charset="0"/>
                <a:cs typeface="Palatino" charset="0"/>
              </a:rPr>
              <a:t>The seismic hazard map</a:t>
            </a:r>
            <a:r>
              <a:rPr lang="en-US" sz="2000" dirty="0" smtClean="0">
                <a:latin typeface="Palatino" charset="0"/>
                <a:ea typeface="Palatino" charset="0"/>
                <a:cs typeface="Palatino" charset="0"/>
              </a:rPr>
              <a:t> of </a:t>
            </a:r>
            <a:r>
              <a:rPr lang="en-US" sz="2000" dirty="0">
                <a:latin typeface="Palatino" charset="0"/>
                <a:ea typeface="Palatino" charset="0"/>
                <a:cs typeface="Palatino" charset="0"/>
              </a:rPr>
              <a:t>Italy </a:t>
            </a:r>
            <a:r>
              <a:rPr lang="en-US" sz="2000" dirty="0" smtClean="0">
                <a:latin typeface="Palatino" charset="0"/>
                <a:ea typeface="Palatino" charset="0"/>
                <a:cs typeface="Palatino" charset="0"/>
              </a:rPr>
              <a:t>(2004</a:t>
            </a:r>
            <a:r>
              <a:rPr lang="en-US" sz="2000" dirty="0">
                <a:latin typeface="Palatino" charset="0"/>
                <a:ea typeface="Palatino" charset="0"/>
                <a:cs typeface="Palatino" charset="0"/>
              </a:rPr>
              <a:t>)</a:t>
            </a:r>
          </a:p>
        </p:txBody>
      </p:sp>
      <p:pic>
        <p:nvPicPr>
          <p:cNvPr id="10" name="Picture 4" descr="map_A_01_01_2009"/>
          <p:cNvPicPr>
            <a:picLocks noChangeAspect="1" noChangeArrowheads="1"/>
          </p:cNvPicPr>
          <p:nvPr/>
        </p:nvPicPr>
        <p:blipFill>
          <a:blip r:embed="rId5"/>
          <a:srcRect/>
          <a:stretch>
            <a:fillRect/>
          </a:stretch>
        </p:blipFill>
        <p:spPr bwMode="auto">
          <a:xfrm>
            <a:off x="4267200" y="3581399"/>
            <a:ext cx="2514600" cy="2927693"/>
          </a:xfrm>
          <a:prstGeom prst="rect">
            <a:avLst/>
          </a:prstGeom>
          <a:noFill/>
          <a:ln w="9525">
            <a:noFill/>
            <a:miter lim="800000"/>
            <a:headEnd/>
            <a:tailEnd/>
          </a:ln>
        </p:spPr>
      </p:pic>
      <p:sp>
        <p:nvSpPr>
          <p:cNvPr id="13" name="TextBox 12"/>
          <p:cNvSpPr txBox="1"/>
          <p:nvPr/>
        </p:nvSpPr>
        <p:spPr>
          <a:xfrm>
            <a:off x="4419600" y="6477000"/>
            <a:ext cx="2117549" cy="369332"/>
          </a:xfrm>
          <a:prstGeom prst="rect">
            <a:avLst/>
          </a:prstGeom>
          <a:noFill/>
        </p:spPr>
        <p:txBody>
          <a:bodyPr wrap="none" rtlCol="0">
            <a:spAutoFit/>
          </a:bodyPr>
          <a:lstStyle/>
          <a:p>
            <a:r>
              <a:rPr lang="en-GB" dirty="0" err="1" smtClean="0"/>
              <a:t>Cinti</a:t>
            </a:r>
            <a:r>
              <a:rPr lang="en-GB" dirty="0" smtClean="0"/>
              <a:t> et al., (2004)</a:t>
            </a:r>
            <a:endParaRPr lang="en-GB" dirty="0"/>
          </a:p>
        </p:txBody>
      </p:sp>
      <p:sp>
        <p:nvSpPr>
          <p:cNvPr id="14" name="TextBox 13"/>
          <p:cNvSpPr txBox="1"/>
          <p:nvPr/>
        </p:nvSpPr>
        <p:spPr>
          <a:xfrm>
            <a:off x="6705600" y="4267200"/>
            <a:ext cx="2434606" cy="369332"/>
          </a:xfrm>
          <a:prstGeom prst="rect">
            <a:avLst/>
          </a:prstGeom>
          <a:noFill/>
        </p:spPr>
        <p:txBody>
          <a:bodyPr wrap="none" rtlCol="0">
            <a:spAutoFit/>
          </a:bodyPr>
          <a:lstStyle/>
          <a:p>
            <a:r>
              <a:rPr lang="en-GB" dirty="0" smtClean="0"/>
              <a:t>Faenza et al., (2003)</a:t>
            </a:r>
            <a:endParaRPr lang="en-GB" dirty="0"/>
          </a:p>
        </p:txBody>
      </p:sp>
      <p:sp>
        <p:nvSpPr>
          <p:cNvPr id="15" name="TextBox 14"/>
          <p:cNvSpPr txBox="1"/>
          <p:nvPr/>
        </p:nvSpPr>
        <p:spPr>
          <a:xfrm>
            <a:off x="6705600" y="4659868"/>
            <a:ext cx="2212114" cy="369332"/>
          </a:xfrm>
          <a:prstGeom prst="rect">
            <a:avLst/>
          </a:prstGeom>
          <a:noFill/>
        </p:spPr>
        <p:txBody>
          <a:bodyPr wrap="none" rtlCol="0">
            <a:spAutoFit/>
          </a:bodyPr>
          <a:lstStyle/>
          <a:p>
            <a:r>
              <a:rPr lang="en-GB" dirty="0" smtClean="0"/>
              <a:t>Pace et al., (2006)</a:t>
            </a:r>
            <a:endParaRPr lang="en-GB" dirty="0"/>
          </a:p>
        </p:txBody>
      </p:sp>
      <p:sp>
        <p:nvSpPr>
          <p:cNvPr id="16" name="TextBox 15"/>
          <p:cNvSpPr txBox="1"/>
          <p:nvPr/>
        </p:nvSpPr>
        <p:spPr>
          <a:xfrm>
            <a:off x="7162800" y="1600200"/>
            <a:ext cx="1916247" cy="1200329"/>
          </a:xfrm>
          <a:prstGeom prst="rect">
            <a:avLst/>
          </a:prstGeom>
          <a:noFill/>
        </p:spPr>
        <p:txBody>
          <a:bodyPr wrap="none" rtlCol="0">
            <a:spAutoFit/>
          </a:bodyPr>
          <a:lstStyle/>
          <a:p>
            <a:r>
              <a:rPr lang="en-GB" dirty="0" smtClean="0"/>
              <a:t>L’Aquila has </a:t>
            </a:r>
          </a:p>
          <a:p>
            <a:r>
              <a:rPr lang="en-GB" dirty="0"/>
              <a:t>b</a:t>
            </a:r>
            <a:r>
              <a:rPr lang="en-GB" dirty="0" smtClean="0"/>
              <a:t>een  classified</a:t>
            </a:r>
          </a:p>
          <a:p>
            <a:r>
              <a:rPr lang="en-GB" dirty="0"/>
              <a:t>a</a:t>
            </a:r>
            <a:r>
              <a:rPr lang="en-GB" dirty="0" smtClean="0"/>
              <a:t>s high hazard</a:t>
            </a:r>
          </a:p>
          <a:p>
            <a:r>
              <a:rPr lang="en-GB" dirty="0"/>
              <a:t>s</a:t>
            </a:r>
            <a:r>
              <a:rPr lang="en-GB" dirty="0" smtClean="0"/>
              <a:t>ince 1915 !!!</a:t>
            </a:r>
          </a:p>
          <a:p>
            <a:endParaRPr lang="en-GB"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Content Placeholder 3" descr="Strain_Rate.jpg"/>
          <p:cNvPicPr>
            <a:picLocks noChangeAspect="1"/>
          </p:cNvPicPr>
          <p:nvPr/>
        </p:nvPicPr>
        <p:blipFill>
          <a:blip r:embed="rId3"/>
          <a:srcRect/>
          <a:stretch>
            <a:fillRect/>
          </a:stretch>
        </p:blipFill>
        <p:spPr bwMode="auto">
          <a:xfrm>
            <a:off x="228600" y="1219200"/>
            <a:ext cx="4038600" cy="3600450"/>
          </a:xfrm>
          <a:prstGeom prst="rect">
            <a:avLst/>
          </a:prstGeom>
          <a:noFill/>
          <a:ln w="9525">
            <a:noFill/>
            <a:miter lim="800000"/>
            <a:headEnd/>
            <a:tailEnd/>
          </a:ln>
        </p:spPr>
      </p:pic>
      <p:pic>
        <p:nvPicPr>
          <p:cNvPr id="35843" name="Content Placeholder 10" descr="GPS_velocities.jpg"/>
          <p:cNvPicPr>
            <a:picLocks noChangeAspect="1"/>
          </p:cNvPicPr>
          <p:nvPr/>
        </p:nvPicPr>
        <p:blipFill>
          <a:blip r:embed="rId4"/>
          <a:srcRect t="4694" r="9435" b="4694"/>
          <a:stretch>
            <a:fillRect/>
          </a:stretch>
        </p:blipFill>
        <p:spPr bwMode="auto">
          <a:xfrm>
            <a:off x="4267200" y="1219200"/>
            <a:ext cx="3657600" cy="3600450"/>
          </a:xfrm>
          <a:prstGeom prst="rect">
            <a:avLst/>
          </a:prstGeom>
          <a:noFill/>
          <a:ln w="9525">
            <a:noFill/>
            <a:miter lim="800000"/>
            <a:headEnd/>
            <a:tailEnd/>
          </a:ln>
        </p:spPr>
      </p:pic>
      <p:sp>
        <p:nvSpPr>
          <p:cNvPr id="35844" name="Title 4"/>
          <p:cNvSpPr txBox="1">
            <a:spLocks/>
          </p:cNvSpPr>
          <p:nvPr/>
        </p:nvSpPr>
        <p:spPr bwMode="auto">
          <a:xfrm>
            <a:off x="76200" y="76200"/>
            <a:ext cx="8229600" cy="1143000"/>
          </a:xfrm>
          <a:prstGeom prst="rect">
            <a:avLst/>
          </a:prstGeom>
          <a:noFill/>
          <a:ln w="9525">
            <a:noFill/>
            <a:miter lim="800000"/>
            <a:headEnd/>
            <a:tailEnd/>
          </a:ln>
        </p:spPr>
        <p:txBody>
          <a:bodyPr anchor="ctr">
            <a:prstTxWarp prst="textNoShape">
              <a:avLst/>
            </a:prstTxWarp>
          </a:bodyPr>
          <a:lstStyle/>
          <a:p>
            <a:pPr algn="ctr"/>
            <a:r>
              <a:rPr lang="en-GB" sz="3400"/>
              <a:t>Interseismic strain inferred from GPS </a:t>
            </a:r>
          </a:p>
          <a:p>
            <a:pPr algn="ctr"/>
            <a:r>
              <a:rPr lang="en-GB" sz="2800"/>
              <a:t>Strain Rate                    Velocity field</a:t>
            </a:r>
          </a:p>
        </p:txBody>
      </p:sp>
      <p:pic>
        <p:nvPicPr>
          <p:cNvPr id="35845" name="Picture 2" descr="Satolli&amp;Calamita2008_4b"/>
          <p:cNvPicPr>
            <a:picLocks noChangeAspect="1" noChangeArrowheads="1"/>
          </p:cNvPicPr>
          <p:nvPr/>
        </p:nvPicPr>
        <p:blipFill>
          <a:blip r:embed="rId5"/>
          <a:srcRect/>
          <a:stretch>
            <a:fillRect/>
          </a:stretch>
        </p:blipFill>
        <p:spPr bwMode="auto">
          <a:xfrm>
            <a:off x="457200" y="4883150"/>
            <a:ext cx="6188075" cy="1822450"/>
          </a:xfrm>
          <a:prstGeom prst="rect">
            <a:avLst/>
          </a:prstGeom>
          <a:noFill/>
          <a:ln w="9525">
            <a:noFill/>
            <a:miter lim="800000"/>
            <a:headEnd/>
            <a:tailEnd/>
          </a:ln>
        </p:spPr>
      </p:pic>
      <p:sp>
        <p:nvSpPr>
          <p:cNvPr id="35846" name="Text Box 4"/>
          <p:cNvSpPr txBox="1">
            <a:spLocks noChangeArrowheads="1"/>
          </p:cNvSpPr>
          <p:nvPr/>
        </p:nvSpPr>
        <p:spPr bwMode="auto">
          <a:xfrm>
            <a:off x="1455738" y="4876800"/>
            <a:ext cx="1563687" cy="338138"/>
          </a:xfrm>
          <a:prstGeom prst="rect">
            <a:avLst/>
          </a:prstGeom>
          <a:noFill/>
          <a:ln w="9525">
            <a:noFill/>
            <a:miter lim="800000"/>
            <a:headEnd/>
            <a:tailEnd/>
          </a:ln>
        </p:spPr>
        <p:txBody>
          <a:bodyPr wrap="none">
            <a:prstTxWarp prst="textNoShape">
              <a:avLst/>
            </a:prstTxWarp>
            <a:spAutoFit/>
          </a:bodyPr>
          <a:lstStyle/>
          <a:p>
            <a:r>
              <a:rPr lang="it-IT" sz="1600">
                <a:solidFill>
                  <a:srgbClr val="FF0000"/>
                </a:solidFill>
              </a:rPr>
              <a:t>Normal faulting</a:t>
            </a:r>
          </a:p>
        </p:txBody>
      </p:sp>
      <p:sp>
        <p:nvSpPr>
          <p:cNvPr id="35847" name="Line 5"/>
          <p:cNvSpPr>
            <a:spLocks noChangeShapeType="1"/>
          </p:cNvSpPr>
          <p:nvPr/>
        </p:nvSpPr>
        <p:spPr bwMode="auto">
          <a:xfrm>
            <a:off x="1149350" y="5289550"/>
            <a:ext cx="1928813" cy="0"/>
          </a:xfrm>
          <a:prstGeom prst="line">
            <a:avLst/>
          </a:prstGeom>
          <a:noFill/>
          <a:ln w="9525">
            <a:solidFill>
              <a:srgbClr val="FF0000"/>
            </a:solidFill>
            <a:round/>
            <a:headEnd type="triangle" w="med" len="med"/>
            <a:tailEnd type="triangle" w="med" len="med"/>
          </a:ln>
        </p:spPr>
        <p:txBody>
          <a:bodyPr>
            <a:prstTxWarp prst="textNoShape">
              <a:avLst/>
            </a:prstTxWarp>
          </a:bodyPr>
          <a:lstStyle/>
          <a:p>
            <a:endParaRPr lang="en-GB"/>
          </a:p>
        </p:txBody>
      </p:sp>
      <p:sp>
        <p:nvSpPr>
          <p:cNvPr id="12" name="AutoShape 6"/>
          <p:cNvSpPr>
            <a:spLocks noChangeArrowheads="1"/>
          </p:cNvSpPr>
          <p:nvPr/>
        </p:nvSpPr>
        <p:spPr bwMode="auto">
          <a:xfrm>
            <a:off x="1817688" y="5954713"/>
            <a:ext cx="211137" cy="144462"/>
          </a:xfrm>
          <a:prstGeom prst="star5">
            <a:avLst/>
          </a:prstGeom>
          <a:solidFill>
            <a:srgbClr val="FF0000"/>
          </a:solidFill>
          <a:ln w="9525">
            <a:solidFill>
              <a:schemeClr val="tx1"/>
            </a:solidFill>
            <a:miter lim="800000"/>
            <a:headEnd/>
            <a:tailEnd/>
          </a:ln>
          <a:effectLst/>
        </p:spPr>
        <p:txBody>
          <a:bodyPr wrap="none" anchor="ctr">
            <a:prstTxWarp prst="textNoShape">
              <a:avLst/>
            </a:prstTxWarp>
          </a:bodyPr>
          <a:lstStyle/>
          <a:p>
            <a:pPr fontAlgn="auto">
              <a:spcBef>
                <a:spcPts val="0"/>
              </a:spcBef>
              <a:spcAft>
                <a:spcPts val="0"/>
              </a:spcAft>
              <a:defRPr/>
            </a:pPr>
            <a:endParaRPr lang="en-GB">
              <a:latin typeface="Arial" pitchFamily="-111" charset="0"/>
              <a:ea typeface="+mn-ea"/>
              <a:cs typeface="+mn-cs"/>
            </a:endParaRPr>
          </a:p>
        </p:txBody>
      </p:sp>
      <p:sp>
        <p:nvSpPr>
          <p:cNvPr id="35849" name="Line 13"/>
          <p:cNvSpPr>
            <a:spLocks noChangeShapeType="1"/>
          </p:cNvSpPr>
          <p:nvPr/>
        </p:nvSpPr>
        <p:spPr bwMode="auto">
          <a:xfrm flipV="1">
            <a:off x="1962150" y="5527675"/>
            <a:ext cx="422275" cy="466725"/>
          </a:xfrm>
          <a:prstGeom prst="line">
            <a:avLst/>
          </a:prstGeom>
          <a:noFill/>
          <a:ln w="38100">
            <a:solidFill>
              <a:srgbClr val="FF0000"/>
            </a:solidFill>
            <a:prstDash val="dash"/>
            <a:round/>
            <a:headEnd/>
            <a:tailEnd/>
          </a:ln>
        </p:spPr>
        <p:txBody>
          <a:bodyPr>
            <a:prstTxWarp prst="textNoShape">
              <a:avLst/>
            </a:prstTxWarp>
          </a:bodyPr>
          <a:lstStyle/>
          <a:p>
            <a:endParaRPr lang="en-GB"/>
          </a:p>
        </p:txBody>
      </p:sp>
      <p:sp>
        <p:nvSpPr>
          <p:cNvPr id="35850" name="Text Box 3"/>
          <p:cNvSpPr txBox="1">
            <a:spLocks noChangeArrowheads="1"/>
          </p:cNvSpPr>
          <p:nvPr/>
        </p:nvSpPr>
        <p:spPr bwMode="auto">
          <a:xfrm>
            <a:off x="6477000" y="5162550"/>
            <a:ext cx="2667000" cy="831850"/>
          </a:xfrm>
          <a:prstGeom prst="rect">
            <a:avLst/>
          </a:prstGeom>
          <a:noFill/>
          <a:ln w="9525">
            <a:noFill/>
            <a:miter lim="800000"/>
            <a:headEnd/>
            <a:tailEnd/>
          </a:ln>
        </p:spPr>
        <p:txBody>
          <a:bodyPr>
            <a:prstTxWarp prst="textNoShape">
              <a:avLst/>
            </a:prstTxWarp>
            <a:spAutoFit/>
          </a:bodyPr>
          <a:lstStyle/>
          <a:p>
            <a:r>
              <a:rPr lang="it-IT" sz="1200" i="1"/>
              <a:t>Schematic geological section </a:t>
            </a:r>
          </a:p>
          <a:p>
            <a:r>
              <a:rPr lang="it-IT" sz="1200" i="1"/>
              <a:t>across the M. D’Ocre – Gran Sasso</a:t>
            </a:r>
          </a:p>
          <a:p>
            <a:r>
              <a:rPr lang="it-IT" sz="1200" i="1"/>
              <a:t> structures (after Satolli and Calamita 2008)</a:t>
            </a:r>
          </a:p>
        </p:txBody>
      </p:sp>
      <p:sp>
        <p:nvSpPr>
          <p:cNvPr id="15" name="5-Point Star 14"/>
          <p:cNvSpPr/>
          <p:nvPr/>
        </p:nvSpPr>
        <p:spPr bwMode="auto">
          <a:xfrm>
            <a:off x="2438400" y="3505200"/>
            <a:ext cx="206375" cy="1524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defTabSz="914400" eaLnBrk="0" hangingPunct="0">
              <a:defRPr/>
            </a:pPr>
            <a:endParaRPr lang="en-GB" sz="2400" dirty="0"/>
          </a:p>
        </p:txBody>
      </p:sp>
      <p:sp>
        <p:nvSpPr>
          <p:cNvPr id="16" name="5-Point Star 15"/>
          <p:cNvSpPr/>
          <p:nvPr/>
        </p:nvSpPr>
        <p:spPr bwMode="auto">
          <a:xfrm>
            <a:off x="6346825" y="2895600"/>
            <a:ext cx="206375" cy="1524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defTabSz="914400" eaLnBrk="0" hangingPunct="0">
              <a:defRPr/>
            </a:pPr>
            <a:endParaRPr lang="en-GB" sz="2400" dirty="0"/>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Metro.thmx</Template>
  <TotalTime>5740</TotalTime>
  <Words>2968</Words>
  <Application>Microsoft Macintosh PowerPoint</Application>
  <PresentationFormat>On-screen Show (4:3)</PresentationFormat>
  <Paragraphs>274</Paragraphs>
  <Slides>36</Slides>
  <Notes>7</Notes>
  <HiddenSlides>0</HiddenSlides>
  <MMClips>0</MMClips>
  <ScaleCrop>false</ScaleCrop>
  <HeadingPairs>
    <vt:vector size="4" baseType="variant">
      <vt:variant>
        <vt:lpstr>Design Template</vt:lpstr>
      </vt:variant>
      <vt:variant>
        <vt:i4>4</vt:i4>
      </vt:variant>
      <vt:variant>
        <vt:lpstr>Slide Titles</vt:lpstr>
      </vt:variant>
      <vt:variant>
        <vt:i4>36</vt:i4>
      </vt:variant>
    </vt:vector>
  </HeadingPairs>
  <TitlesOfParts>
    <vt:vector size="40" baseType="lpstr">
      <vt:lpstr>Office Theme</vt:lpstr>
      <vt:lpstr>Twilight</vt:lpstr>
      <vt:lpstr>Blank Presentation</vt:lpstr>
      <vt:lpstr>Tema di Office</vt:lpstr>
      <vt:lpstr>Responsibility and liability of scientists: the case of the L’Aquila earthquake </vt:lpstr>
      <vt:lpstr>Talking Points</vt:lpstr>
      <vt:lpstr>Lessons from recent earthquakes</vt:lpstr>
      <vt:lpstr>Science for Society: from understanding to increasing resilience to natural hazards </vt:lpstr>
      <vt:lpstr>The April 2009 L’Aquila main shock</vt:lpstr>
      <vt:lpstr>A retrospective discussion</vt:lpstr>
      <vt:lpstr>Time Window 1: 1990-2008</vt:lpstr>
      <vt:lpstr>Time Window 1: 1990-2008</vt:lpstr>
      <vt:lpstr>Slide 9</vt:lpstr>
      <vt:lpstr>Regional Seismicity</vt:lpstr>
      <vt:lpstr>Recent Seismic  Sequences</vt:lpstr>
      <vt:lpstr>Time Window 1: 1990-2008</vt:lpstr>
      <vt:lpstr>Time Window 1: 1990-2008</vt:lpstr>
      <vt:lpstr>Conclusions 1</vt:lpstr>
      <vt:lpstr>Time Window 2: Jan-March 29th 2009 </vt:lpstr>
      <vt:lpstr>Time Window 2: Jan-March 29th </vt:lpstr>
      <vt:lpstr>Time Window 2: Jan-March 29th </vt:lpstr>
      <vt:lpstr>Time Window 2: Jan-March 29th </vt:lpstr>
      <vt:lpstr>The RADON precursor: Prediction claim</vt:lpstr>
      <vt:lpstr>Time Window 2: Jan-March 29th </vt:lpstr>
      <vt:lpstr>Conclusions 2</vt:lpstr>
      <vt:lpstr>Time Window 3: March 30th – April 5th</vt:lpstr>
      <vt:lpstr>Time Window 3: March 30th – April 5th</vt:lpstr>
      <vt:lpstr>Slide 24</vt:lpstr>
      <vt:lpstr>Slide 25</vt:lpstr>
      <vt:lpstr>Time Window 3: March 30th – April 5th</vt:lpstr>
      <vt:lpstr>Conclusions 3</vt:lpstr>
      <vt:lpstr>Time Window 4: April 6th &amp; aftershocks</vt:lpstr>
      <vt:lpstr>Time Window 4: April 6th &amp; aftershocks</vt:lpstr>
      <vt:lpstr>Time Window 4: April 6th &amp; aftershocks</vt:lpstr>
      <vt:lpstr>Time Window 4: April 6th &amp; aftershocks</vt:lpstr>
      <vt:lpstr>Solidarity and Criticisms</vt:lpstr>
      <vt:lpstr>Conclusions 4</vt:lpstr>
      <vt:lpstr>Conclusions 5</vt:lpstr>
      <vt:lpstr>Conclusions 6</vt:lpstr>
      <vt:lpstr>Slide 36</vt:lpstr>
    </vt:vector>
  </TitlesOfParts>
  <Company>Istituto Nazionale di Geofisica e Vulcanologia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Responsibility and liability of scientists: the case of the L’Aquila earthquake </dc:title>
  <dc:creator>Massimo Cocco</dc:creator>
  <cp:lastModifiedBy>Massimo Cocco</cp:lastModifiedBy>
  <cp:revision>155</cp:revision>
  <dcterms:created xsi:type="dcterms:W3CDTF">2011-11-27T15:30:37Z</dcterms:created>
  <dcterms:modified xsi:type="dcterms:W3CDTF">2011-12-01T15:11:25Z</dcterms:modified>
</cp:coreProperties>
</file>